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Lst>
  <p:sldSz cx="9144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Click to edit Master title style</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stStyle>
          <a:p>
            <a:pPr lvl="0">
              <a:defRPr sz="1800">
                <a:solidFill>
                  <a:srgbClr val="000000"/>
                </a:solidFill>
              </a:defRPr>
            </a:pPr>
            <a:r>
              <a:rPr sz="3200">
                <a:solidFill>
                  <a:srgbClr val="888888"/>
                </a:solidFill>
              </a:rPr>
              <a:t>Click to edit Master subtitle style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Click to edit Master title style</a:t>
            </a:r>
          </a:p>
        </p:txBody>
      </p:sp>
      <p:sp>
        <p:nvSpPr>
          <p:cNvPr id="40" name="Shape 40"/>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Click to edit Master title style</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Click to edit Master title style</a:t>
            </a:r>
          </a:p>
        </p:txBody>
      </p:sp>
      <p:sp>
        <p:nvSpPr>
          <p:cNvPr id="11" name="Shape 11"/>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Click to edit Master title style</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Click to edit Master text styles</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Click to edit Master title style</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23" name="Shape 23"/>
          <p:cNvSpPr/>
          <p:nvPr>
            <p:ph type="body" idx="1"/>
          </p:nvPr>
        </p:nvSpPr>
        <p:spPr>
          <a:xfrm>
            <a:off x="457200" y="1435465"/>
            <a:ext cx="4040188" cy="739410"/>
          </a:xfrm>
          <a:prstGeom prst="rect">
            <a:avLst/>
          </a:prstGeom>
        </p:spPr>
        <p:txBody>
          <a:bodyPr anchor="b"/>
          <a:lstStyle>
            <a:lvl1pPr marL="0" indent="0">
              <a:spcBef>
                <a:spcPts val="500"/>
              </a:spcBef>
              <a:buSzTx/>
              <a:buFontTx/>
              <a:buNone/>
              <a:defRPr b="1" sz="2400"/>
            </a:lvl1pPr>
          </a:lstStyle>
          <a:p>
            <a:pPr lvl="0">
              <a:defRPr b="0" sz="1800"/>
            </a:pPr>
            <a:r>
              <a:rPr b="1" sz="2400"/>
              <a:t>Click to edit Master text styles</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sz="1800"/>
            </a:pPr>
            <a:r>
              <a:rPr sz="4400"/>
              <a:t>Click to edit Master title style</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Click to edit Master title style</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Click to edit Master title style</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Click to edit Master text styles</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Click to edit Master title style</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gif"/></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en.wikipedia.org/wiki/Categorical_proposition" TargetMode="Externa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iep.utm.edu/argument/"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everything2.com/title/Major+premise" TargetMode="External"/><Relationship Id="rId3" Type="http://schemas.openxmlformats.org/officeDocument/2006/relationships/hyperlink" Target="http://everything2.com/title/asteroid" TargetMode="External"/><Relationship Id="rId4" Type="http://schemas.openxmlformats.org/officeDocument/2006/relationships/hyperlink" Target="http://everything2.com/title/rock" TargetMode="External"/><Relationship Id="rId5" Type="http://schemas.openxmlformats.org/officeDocument/2006/relationships/hyperlink" Target="http://everything2.com/title/Minor+premise" TargetMode="External"/><Relationship Id="rId6" Type="http://schemas.openxmlformats.org/officeDocument/2006/relationships/hyperlink" Target="http://everything2.com/title/Ceres" TargetMode="External"/><Relationship Id="rId7" Type="http://schemas.openxmlformats.org/officeDocument/2006/relationships/hyperlink" Target="http://everything2.com/title/Conclusion" TargetMode="External"/><Relationship Id="rId8" Type="http://schemas.openxmlformats.org/officeDocument/2006/relationships/hyperlink" Target="http://everything2.com/title/cat" TargetMode="External"/><Relationship Id="rId9" Type="http://schemas.openxmlformats.org/officeDocument/2006/relationships/hyperlink" Target="http://everything2.com/title/snake" TargetMode="External"/><Relationship Id="rId10" Type="http://schemas.openxmlformats.org/officeDocument/2006/relationships/hyperlink" Target="http://everything2.com/title/Fluffy" TargetMode="External"/><Relationship Id="rId11" Type="http://schemas.openxmlformats.org/officeDocument/2006/relationships/hyperlink" Target="http://everything2.com/title/smells+like+feet" TargetMode="External"/><Relationship Id="rId12" Type="http://schemas.openxmlformats.org/officeDocument/2006/relationships/hyperlink" Target="http://everything2.com/title/cheese" TargetMode="Externa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685800" y="2130425"/>
            <a:ext cx="7772400" cy="1470025"/>
          </a:xfrm>
          <a:prstGeom prst="rect">
            <a:avLst/>
          </a:prstGeom>
        </p:spPr>
        <p:txBody>
          <a:bodyPr/>
          <a:lstStyle>
            <a:lvl1pPr defTabSz="886968">
              <a:defRPr b="1" sz="9312"/>
            </a:lvl1pPr>
          </a:lstStyle>
          <a:p>
            <a:pPr lvl="0">
              <a:defRPr b="0" sz="1800"/>
            </a:pPr>
            <a:r>
              <a:rPr b="1" sz="9312"/>
              <a:t>Syllogisms</a:t>
            </a:r>
          </a:p>
        </p:txBody>
      </p:sp>
      <p:sp>
        <p:nvSpPr>
          <p:cNvPr id="50" name="Shape 50"/>
          <p:cNvSpPr/>
          <p:nvPr>
            <p:ph type="body" idx="1"/>
          </p:nvPr>
        </p:nvSpPr>
        <p:spPr>
          <a:xfrm>
            <a:off x="1371600" y="3886200"/>
            <a:ext cx="6400800" cy="1752600"/>
          </a:xfrm>
          <a:prstGeom prst="rect">
            <a:avLst/>
          </a:prstGeom>
        </p:spPr>
        <p:txBody>
          <a:bodyPr/>
          <a:lstStyle/>
          <a:p>
            <a:pPr lvl="0">
              <a:defRPr sz="1800">
                <a:solidFill>
                  <a:srgbClr val="000000"/>
                </a:solidFill>
              </a:defRPr>
            </a:pPr>
            <a:r>
              <a:rPr sz="3200">
                <a:solidFill>
                  <a:srgbClr val="888888"/>
                </a:solidFill>
              </a:rPr>
              <a:t>Categorical syllogisms</a:t>
            </a:r>
          </a:p>
        </p:txBody>
      </p:sp>
      <p:sp>
        <p:nvSpPr>
          <p:cNvPr id="51" name="Shape 51"/>
          <p:cNvSpPr/>
          <p:nvPr/>
        </p:nvSpPr>
        <p:spPr>
          <a:xfrm>
            <a:off x="1981199" y="1066799"/>
            <a:ext cx="4782306" cy="6883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4000"/>
            </a:lvl1pPr>
          </a:lstStyle>
          <a:p>
            <a:pPr lvl="0">
              <a:defRPr sz="1800"/>
            </a:pPr>
            <a:r>
              <a:rPr sz="4000"/>
              <a:t>Deductive Reasoning</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9" presetID="15" grpId="1" fill="hold">
                                  <p:stCondLst>
                                    <p:cond delay="0"/>
                                  </p:stCondLst>
                                  <p:iterate type="el" backwards="0">
                                    <p:tmAbs val="0"/>
                                  </p:iterate>
                                  <p:childTnLst>
                                    <p:set>
                                      <p:cBhvr>
                                        <p:cTn id="6" fill="hold"/>
                                        <p:tgtEl>
                                          <p:spTgt spid="49"/>
                                        </p:tgtEl>
                                        <p:attrNameLst>
                                          <p:attrName>style.visibility</p:attrName>
                                        </p:attrNameLst>
                                      </p:cBhvr>
                                      <p:to>
                                        <p:strVal val="visible"/>
                                      </p:to>
                                    </p:set>
                                    <p:anim calcmode="lin" valueType="num">
                                      <p:cBhvr>
                                        <p:cTn id="7" dur="1000" fill="hold"/>
                                        <p:tgtEl>
                                          <p:spTgt spid="49"/>
                                        </p:tgtEl>
                                        <p:attrNameLst>
                                          <p:attrName>ppt_w</p:attrName>
                                        </p:attrNameLst>
                                      </p:cBhvr>
                                      <p:tavLst>
                                        <p:tav tm="0">
                                          <p:val>
                                            <p:fltVal val="0"/>
                                          </p:val>
                                        </p:tav>
                                        <p:tav tm="100000">
                                          <p:val>
                                            <p:strVal val="#ppt_w"/>
                                          </p:val>
                                        </p:tav>
                                      </p:tavLst>
                                    </p:anim>
                                    <p:anim calcmode="lin" valueType="num">
                                      <p:cBhvr>
                                        <p:cTn id="8" dur="1000" fill="hold"/>
                                        <p:tgtEl>
                                          <p:spTgt spid="49"/>
                                        </p:tgtEl>
                                        <p:attrNameLst>
                                          <p:attrName>ppt_h</p:attrName>
                                        </p:attrNameLst>
                                      </p:cBhvr>
                                      <p:tavLst>
                                        <p:tav tm="0">
                                          <p:val>
                                            <p:fltVal val="0"/>
                                          </p:val>
                                        </p:tav>
                                        <p:tav tm="100000">
                                          <p:val>
                                            <p:strVal val="#ppt_h"/>
                                          </p:val>
                                        </p:tav>
                                      </p:tavLst>
                                    </p:anim>
                                    <p:anim calcmode="lin" valueType="num">
                                      <p:cBhvr>
                                        <p:cTn id="9" dur="1000" fill="hold"/>
                                        <p:tgtEl>
                                          <p:spTgt spid="4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9" grpId="1"/>
    </p:bldLst>
  </p:timing>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p:nvPr>
        </p:nvSpPr>
        <p:spPr>
          <a:xfrm>
            <a:off x="457200" y="274638"/>
            <a:ext cx="8229600" cy="1143001"/>
          </a:xfrm>
          <a:prstGeom prst="rect">
            <a:avLst/>
          </a:prstGeom>
        </p:spPr>
        <p:txBody>
          <a:bodyPr/>
          <a:lstStyle>
            <a:lvl1pPr>
              <a:defRPr b="1" sz="6000"/>
            </a:lvl1pPr>
          </a:lstStyle>
          <a:p>
            <a:pPr lvl="0">
              <a:defRPr b="0" sz="1800"/>
            </a:pPr>
            <a:r>
              <a:rPr b="1" sz="6000"/>
              <a:t>Sets in Syllogisms</a:t>
            </a:r>
          </a:p>
        </p:txBody>
      </p:sp>
      <p:sp>
        <p:nvSpPr>
          <p:cNvPr id="74" name="Shape 74"/>
          <p:cNvSpPr/>
          <p:nvPr>
            <p:ph type="body" idx="1"/>
          </p:nvPr>
        </p:nvSpPr>
        <p:spPr>
          <a:xfrm>
            <a:off x="457200" y="1600200"/>
            <a:ext cx="8229600" cy="4525963"/>
          </a:xfrm>
          <a:prstGeom prst="rect">
            <a:avLst/>
          </a:prstGeom>
        </p:spPr>
        <p:txBody>
          <a:bodyPr/>
          <a:lstStyle/>
          <a:p>
            <a:pPr lvl="0">
              <a:buSzTx/>
              <a:buNone/>
              <a:defRPr sz="1800"/>
            </a:pPr>
            <a:r>
              <a:rPr sz="3200"/>
              <a:t>What are the sets in this syllogism?</a:t>
            </a:r>
            <a:endParaRPr sz="3200"/>
          </a:p>
          <a:p>
            <a:pPr lvl="0">
              <a:buSzTx/>
              <a:buNone/>
              <a:defRPr sz="1800"/>
            </a:pPr>
            <a:r>
              <a:rPr sz="3200"/>
              <a:t>All flowers are pretty: </a:t>
            </a:r>
            <a:r>
              <a:rPr sz="3200">
                <a:solidFill>
                  <a:srgbClr val="FF0000"/>
                </a:solidFill>
              </a:rPr>
              <a:t>flowers</a:t>
            </a:r>
            <a:r>
              <a:rPr sz="3200"/>
              <a:t> and</a:t>
            </a:r>
            <a:r>
              <a:rPr sz="3200">
                <a:solidFill>
                  <a:srgbClr val="FF0000"/>
                </a:solidFill>
              </a:rPr>
              <a:t> pretty</a:t>
            </a:r>
            <a:endParaRPr sz="3200">
              <a:solidFill>
                <a:srgbClr val="FF0000"/>
              </a:solidFill>
            </a:endParaRPr>
          </a:p>
          <a:p>
            <a:pPr lvl="0">
              <a:buSzTx/>
              <a:buNone/>
              <a:defRPr sz="1800"/>
            </a:pPr>
            <a:r>
              <a:rPr sz="3200"/>
              <a:t>    All daffodils are flowers: </a:t>
            </a:r>
            <a:r>
              <a:rPr sz="3200">
                <a:solidFill>
                  <a:srgbClr val="FF0000"/>
                </a:solidFill>
              </a:rPr>
              <a:t>daffodils</a:t>
            </a:r>
            <a:r>
              <a:rPr sz="3200"/>
              <a:t> and </a:t>
            </a:r>
            <a:r>
              <a:rPr sz="3200">
                <a:solidFill>
                  <a:srgbClr val="FF0000"/>
                </a:solidFill>
              </a:rPr>
              <a:t>flowers</a:t>
            </a:r>
            <a:endParaRPr sz="3200">
              <a:solidFill>
                <a:srgbClr val="FF0000"/>
              </a:solidFill>
            </a:endParaRPr>
          </a:p>
          <a:p>
            <a:pPr lvl="0">
              <a:buSzTx/>
              <a:buNone/>
              <a:defRPr sz="1800"/>
            </a:pPr>
            <a:r>
              <a:rPr sz="3200"/>
              <a:t>Therefore, all daffodils are pretty: </a:t>
            </a:r>
            <a:r>
              <a:rPr sz="3200">
                <a:solidFill>
                  <a:srgbClr val="FF0000"/>
                </a:solidFill>
              </a:rPr>
              <a:t>daffodils</a:t>
            </a:r>
            <a:r>
              <a:rPr sz="3200"/>
              <a:t> and </a:t>
            </a:r>
            <a:r>
              <a:rPr sz="3200">
                <a:solidFill>
                  <a:srgbClr val="FF0000"/>
                </a:solidFill>
              </a:rPr>
              <a:t>pretty</a:t>
            </a:r>
            <a:endParaRPr sz="3200">
              <a:solidFill>
                <a:srgbClr val="FF0000"/>
              </a:solidFill>
            </a:endParaRPr>
          </a:p>
          <a:p>
            <a:pPr lvl="0">
              <a:buSzTx/>
              <a:buNone/>
              <a:defRPr sz="1800"/>
            </a:pPr>
            <a:endParaRPr sz="3200">
              <a:solidFill>
                <a:srgbClr val="FF0000"/>
              </a:solidFill>
            </a:endParaRPr>
          </a:p>
          <a:p>
            <a:pPr lvl="0">
              <a:buSzTx/>
              <a:buNone/>
              <a:defRPr sz="1800"/>
            </a:pPr>
            <a:r>
              <a:rPr sz="3200"/>
              <a:t>Is this a valid syllogism?   </a:t>
            </a:r>
            <a:r>
              <a:rPr sz="3200">
                <a:solidFill>
                  <a:srgbClr val="FF0000"/>
                </a:solidFill>
              </a:rPr>
              <a:t> Valid</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457200" y="274638"/>
            <a:ext cx="8229600" cy="1143001"/>
          </a:xfrm>
          <a:prstGeom prst="rect">
            <a:avLst/>
          </a:prstGeom>
        </p:spPr>
        <p:txBody>
          <a:bodyPr/>
          <a:lstStyle>
            <a:lvl1pPr>
              <a:defRPr b="1" sz="5400"/>
            </a:lvl1pPr>
          </a:lstStyle>
          <a:p>
            <a:pPr lvl="0">
              <a:defRPr b="0" sz="1800"/>
            </a:pPr>
            <a:r>
              <a:rPr b="1" sz="5400"/>
              <a:t>Another Syllogism</a:t>
            </a:r>
          </a:p>
        </p:txBody>
      </p:sp>
      <p:sp>
        <p:nvSpPr>
          <p:cNvPr id="77" name="Shape 77"/>
          <p:cNvSpPr/>
          <p:nvPr>
            <p:ph type="body" idx="1"/>
          </p:nvPr>
        </p:nvSpPr>
        <p:spPr>
          <a:xfrm>
            <a:off x="457200" y="1600200"/>
            <a:ext cx="8229600" cy="4525963"/>
          </a:xfrm>
          <a:prstGeom prst="rect">
            <a:avLst/>
          </a:prstGeom>
        </p:spPr>
        <p:txBody>
          <a:bodyPr/>
          <a:lstStyle/>
          <a:p>
            <a:pPr lvl="0">
              <a:buSzTx/>
              <a:buNone/>
              <a:defRPr sz="1800"/>
            </a:pPr>
            <a:r>
              <a:rPr sz="3200"/>
              <a:t>   All flowers are pretty.</a:t>
            </a:r>
            <a:endParaRPr sz="3200"/>
          </a:p>
          <a:p>
            <a:pPr lvl="0">
              <a:buSzTx/>
              <a:buNone/>
              <a:defRPr sz="1800"/>
            </a:pPr>
            <a:r>
              <a:rPr sz="3200"/>
              <a:t>      All daffodils are pretty.</a:t>
            </a:r>
            <a:endParaRPr sz="3200"/>
          </a:p>
          <a:p>
            <a:pPr lvl="0">
              <a:buSzTx/>
              <a:buNone/>
              <a:defRPr sz="1800"/>
            </a:pPr>
            <a:r>
              <a:rPr sz="3200"/>
              <a:t>   Therefore, all daffodils are flowers.</a:t>
            </a:r>
            <a:endParaRPr sz="3200"/>
          </a:p>
          <a:p>
            <a:pPr lvl="0">
              <a:buSzTx/>
              <a:buNone/>
              <a:defRPr sz="1800"/>
            </a:pPr>
            <a:r>
              <a:rPr sz="3200"/>
              <a:t> </a:t>
            </a:r>
            <a:endParaRPr sz="3200"/>
          </a:p>
          <a:p>
            <a:pPr lvl="0">
              <a:buSzTx/>
              <a:buNone/>
              <a:defRPr sz="1800"/>
            </a:pPr>
            <a:r>
              <a:rPr sz="3200"/>
              <a:t>   Is it valid?</a:t>
            </a:r>
          </a:p>
        </p:txBody>
      </p:sp>
      <p:pic>
        <p:nvPicPr>
          <p:cNvPr id="78" name="image1.jpeg" descr="C:\Documents and Settings\strunci\Local Settings\Temporary Internet Files\Content.IE5\GAXHFJUX\MPj04421830000[1].jpg"/>
          <p:cNvPicPr/>
          <p:nvPr/>
        </p:nvPicPr>
        <p:blipFill>
          <a:blip r:embed="rId2">
            <a:extLst/>
          </a:blip>
          <a:stretch>
            <a:fillRect/>
          </a:stretch>
        </p:blipFill>
        <p:spPr>
          <a:xfrm>
            <a:off x="4572000" y="3352800"/>
            <a:ext cx="3352800" cy="3200400"/>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p:nvPr>
        </p:nvSpPr>
        <p:spPr>
          <a:xfrm>
            <a:off x="457200" y="274638"/>
            <a:ext cx="8229600" cy="1143001"/>
          </a:xfrm>
          <a:prstGeom prst="rect">
            <a:avLst/>
          </a:prstGeom>
        </p:spPr>
        <p:txBody>
          <a:bodyPr/>
          <a:lstStyle>
            <a:lvl1pPr>
              <a:defRPr b="1" sz="5400"/>
            </a:lvl1pPr>
          </a:lstStyle>
          <a:p>
            <a:pPr lvl="0">
              <a:defRPr b="0" sz="1800"/>
            </a:pPr>
            <a:r>
              <a:rPr b="1" sz="5400"/>
              <a:t>Another Syllogism</a:t>
            </a:r>
          </a:p>
        </p:txBody>
      </p:sp>
      <p:sp>
        <p:nvSpPr>
          <p:cNvPr id="81" name="Shape 81"/>
          <p:cNvSpPr/>
          <p:nvPr>
            <p:ph type="body" idx="1"/>
          </p:nvPr>
        </p:nvSpPr>
        <p:spPr>
          <a:prstGeom prst="rect">
            <a:avLst/>
          </a:prstGeom>
        </p:spPr>
        <p:txBody>
          <a:bodyPr/>
          <a:lstStyle/>
          <a:p>
            <a:pPr lvl="0">
              <a:buSzTx/>
              <a:buNone/>
              <a:defRPr sz="1800"/>
            </a:pPr>
            <a:r>
              <a:rPr sz="3200"/>
              <a:t>   All </a:t>
            </a:r>
            <a:r>
              <a:rPr sz="3200">
                <a:solidFill>
                  <a:srgbClr val="FF0000"/>
                </a:solidFill>
              </a:rPr>
              <a:t>flowers</a:t>
            </a:r>
            <a:r>
              <a:rPr sz="3200"/>
              <a:t> are </a:t>
            </a:r>
            <a:r>
              <a:rPr sz="3200">
                <a:solidFill>
                  <a:srgbClr val="FF0000"/>
                </a:solidFill>
              </a:rPr>
              <a:t>pretty</a:t>
            </a:r>
            <a:r>
              <a:rPr sz="3200"/>
              <a:t>.</a:t>
            </a:r>
            <a:endParaRPr sz="3200"/>
          </a:p>
          <a:p>
            <a:pPr lvl="0">
              <a:buSzTx/>
              <a:buNone/>
              <a:defRPr sz="1800"/>
            </a:pPr>
            <a:r>
              <a:rPr sz="3200"/>
              <a:t>      All </a:t>
            </a:r>
            <a:r>
              <a:rPr sz="3200">
                <a:solidFill>
                  <a:srgbClr val="FF0000"/>
                </a:solidFill>
              </a:rPr>
              <a:t>daffodils</a:t>
            </a:r>
            <a:r>
              <a:rPr sz="3200"/>
              <a:t> are </a:t>
            </a:r>
            <a:r>
              <a:rPr sz="3200">
                <a:solidFill>
                  <a:srgbClr val="FF0000"/>
                </a:solidFill>
              </a:rPr>
              <a:t>pretty</a:t>
            </a:r>
            <a:r>
              <a:rPr sz="3200"/>
              <a:t>.</a:t>
            </a:r>
            <a:endParaRPr sz="3200"/>
          </a:p>
          <a:p>
            <a:pPr lvl="0">
              <a:buSzTx/>
              <a:buNone/>
              <a:defRPr sz="1800"/>
            </a:pPr>
            <a:r>
              <a:rPr sz="3200"/>
              <a:t>   Therefore, all </a:t>
            </a:r>
            <a:r>
              <a:rPr sz="3200">
                <a:solidFill>
                  <a:srgbClr val="FF0000"/>
                </a:solidFill>
              </a:rPr>
              <a:t>daffodils</a:t>
            </a:r>
            <a:r>
              <a:rPr sz="3200"/>
              <a:t> are</a:t>
            </a:r>
            <a:r>
              <a:rPr sz="3200">
                <a:solidFill>
                  <a:srgbClr val="FF0000"/>
                </a:solidFill>
              </a:rPr>
              <a:t> flowers</a:t>
            </a:r>
            <a:r>
              <a:rPr sz="3200"/>
              <a:t>.</a:t>
            </a:r>
            <a:endParaRPr sz="3200"/>
          </a:p>
          <a:p>
            <a:pPr lvl="0">
              <a:buSzTx/>
              <a:buNone/>
              <a:defRPr sz="1800"/>
            </a:pPr>
            <a:r>
              <a:rPr sz="3200"/>
              <a:t> </a:t>
            </a:r>
            <a:endParaRPr sz="3200"/>
          </a:p>
          <a:p>
            <a:pPr lvl="0">
              <a:buSzTx/>
              <a:buNone/>
              <a:defRPr sz="1800"/>
            </a:pPr>
            <a:r>
              <a:rPr sz="3200"/>
              <a:t>   Is it valid?   </a:t>
            </a:r>
            <a:r>
              <a:rPr sz="3200">
                <a:solidFill>
                  <a:srgbClr val="FF0000"/>
                </a:solidFill>
              </a:rPr>
              <a:t>No</a:t>
            </a:r>
            <a:endParaRPr sz="3200">
              <a:solidFill>
                <a:srgbClr val="FF0000"/>
              </a:solidFill>
            </a:endParaRPr>
          </a:p>
          <a:p>
            <a:pPr lvl="0">
              <a:spcBef>
                <a:spcPts val="500"/>
              </a:spcBef>
              <a:buSzTx/>
              <a:buNone/>
              <a:defRPr sz="1800"/>
            </a:pPr>
            <a:r>
              <a:rPr sz="2400">
                <a:solidFill>
                  <a:srgbClr val="FF0000"/>
                </a:solidFill>
              </a:rPr>
              <a:t>The two premises give no </a:t>
            </a:r>
            <a:endParaRPr sz="2400">
              <a:solidFill>
                <a:srgbClr val="FF0000"/>
              </a:solidFill>
            </a:endParaRPr>
          </a:p>
          <a:p>
            <a:pPr lvl="0">
              <a:spcBef>
                <a:spcPts val="500"/>
              </a:spcBef>
              <a:buSzTx/>
              <a:buNone/>
              <a:defRPr sz="1800"/>
            </a:pPr>
            <a:r>
              <a:rPr sz="2400">
                <a:solidFill>
                  <a:srgbClr val="FF0000"/>
                </a:solidFill>
              </a:rPr>
              <a:t>Information about all daffodils </a:t>
            </a:r>
            <a:endParaRPr sz="2400">
              <a:solidFill>
                <a:srgbClr val="FF0000"/>
              </a:solidFill>
            </a:endParaRPr>
          </a:p>
          <a:p>
            <a:pPr lvl="0">
              <a:spcBef>
                <a:spcPts val="500"/>
              </a:spcBef>
              <a:buSzTx/>
              <a:buNone/>
              <a:defRPr sz="1800"/>
            </a:pPr>
            <a:r>
              <a:rPr sz="2400">
                <a:solidFill>
                  <a:srgbClr val="FF0000"/>
                </a:solidFill>
              </a:rPr>
              <a:t>Being flowers or flowers being</a:t>
            </a:r>
            <a:endParaRPr sz="2400">
              <a:solidFill>
                <a:srgbClr val="FF0000"/>
              </a:solidFill>
            </a:endParaRPr>
          </a:p>
          <a:p>
            <a:pPr lvl="0">
              <a:spcBef>
                <a:spcPts val="500"/>
              </a:spcBef>
              <a:buSzTx/>
              <a:buNone/>
              <a:defRPr sz="1800"/>
            </a:pPr>
            <a:r>
              <a:rPr sz="2400">
                <a:solidFill>
                  <a:srgbClr val="FF0000"/>
                </a:solidFill>
              </a:rPr>
              <a:t>Daffodils.</a:t>
            </a:r>
          </a:p>
        </p:txBody>
      </p:sp>
      <p:pic>
        <p:nvPicPr>
          <p:cNvPr id="82" name="image1.jpeg" descr="C:\Documents and Settings\strunci\Local Settings\Temporary Internet Files\Content.IE5\GAXHFJUX\MPj04421830000[1].jpg"/>
          <p:cNvPicPr/>
          <p:nvPr/>
        </p:nvPicPr>
        <p:blipFill>
          <a:blip r:embed="rId2">
            <a:extLst/>
          </a:blip>
          <a:stretch>
            <a:fillRect/>
          </a:stretch>
        </p:blipFill>
        <p:spPr>
          <a:xfrm>
            <a:off x="4572000" y="3352800"/>
            <a:ext cx="3352800" cy="3200400"/>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xfrm>
            <a:off x="457200" y="274638"/>
            <a:ext cx="8229600" cy="1143001"/>
          </a:xfrm>
          <a:prstGeom prst="rect">
            <a:avLst/>
          </a:prstGeom>
        </p:spPr>
        <p:txBody>
          <a:bodyPr/>
          <a:lstStyle>
            <a:lvl1pPr>
              <a:defRPr b="1" sz="5400"/>
            </a:lvl1pPr>
          </a:lstStyle>
          <a:p>
            <a:pPr lvl="0">
              <a:defRPr b="0" sz="1800"/>
            </a:pPr>
            <a:r>
              <a:rPr b="1" sz="5400"/>
              <a:t>Valid or Invalid?</a:t>
            </a:r>
          </a:p>
        </p:txBody>
      </p:sp>
      <p:sp>
        <p:nvSpPr>
          <p:cNvPr id="85" name="Shape 85"/>
          <p:cNvSpPr/>
          <p:nvPr>
            <p:ph type="body" idx="1"/>
          </p:nvPr>
        </p:nvSpPr>
        <p:spPr>
          <a:xfrm>
            <a:off x="457200" y="1600200"/>
            <a:ext cx="8229600" cy="4525963"/>
          </a:xfrm>
          <a:prstGeom prst="rect">
            <a:avLst/>
          </a:prstGeom>
        </p:spPr>
        <p:txBody>
          <a:bodyPr/>
          <a:lstStyle/>
          <a:p>
            <a:pPr lvl="0">
              <a:buSzTx/>
              <a:buNone/>
              <a:defRPr sz="1800"/>
            </a:pPr>
            <a:r>
              <a:rPr sz="3200"/>
              <a:t>     All dogs have three legs.</a:t>
            </a:r>
            <a:endParaRPr sz="3200"/>
          </a:p>
          <a:p>
            <a:pPr lvl="0">
              <a:buSzTx/>
              <a:buNone/>
              <a:defRPr sz="1800"/>
            </a:pPr>
            <a:r>
              <a:rPr sz="3200"/>
              <a:t>       All ducks are dogs.</a:t>
            </a:r>
            <a:endParaRPr sz="3200"/>
          </a:p>
          <a:p>
            <a:pPr lvl="0">
              <a:buSzTx/>
              <a:buNone/>
              <a:defRPr sz="1800"/>
            </a:pPr>
            <a:r>
              <a:rPr sz="3200"/>
              <a:t>   Therefore, all ducks have three legs.</a:t>
            </a:r>
            <a:endParaRPr sz="3200"/>
          </a:p>
          <a:p>
            <a:pPr lvl="0">
              <a:buSzTx/>
              <a:buNone/>
              <a:defRPr sz="1800"/>
            </a:pPr>
            <a:endParaRPr sz="3200"/>
          </a:p>
          <a:p>
            <a:pPr lvl="0">
              <a:buSzTx/>
              <a:buNone/>
              <a:defRPr sz="1800"/>
            </a:pPr>
            <a:r>
              <a:rPr sz="3200"/>
              <a:t>      All dragons are green.</a:t>
            </a:r>
            <a:endParaRPr sz="3200"/>
          </a:p>
          <a:p>
            <a:pPr lvl="0">
              <a:buSzTx/>
              <a:buNone/>
              <a:defRPr sz="1800"/>
            </a:pPr>
            <a:r>
              <a:rPr sz="3200"/>
              <a:t>        All green things are ugly.</a:t>
            </a:r>
            <a:endParaRPr sz="3200"/>
          </a:p>
          <a:p>
            <a:pPr lvl="0">
              <a:buSzTx/>
              <a:buNone/>
              <a:defRPr sz="1800"/>
            </a:pPr>
            <a:r>
              <a:rPr sz="3200"/>
              <a:t>     There all dragons are ugly.</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xfrm>
            <a:off x="457200" y="274638"/>
            <a:ext cx="8229600" cy="1143001"/>
          </a:xfrm>
          <a:prstGeom prst="rect">
            <a:avLst/>
          </a:prstGeom>
        </p:spPr>
        <p:txBody>
          <a:bodyPr/>
          <a:lstStyle>
            <a:lvl1pPr>
              <a:defRPr b="1" sz="5400"/>
            </a:lvl1pPr>
          </a:lstStyle>
          <a:p>
            <a:pPr lvl="0">
              <a:defRPr b="0" sz="1800"/>
            </a:pPr>
            <a:r>
              <a:rPr b="1" sz="5400"/>
              <a:t>Valid or Invalid?</a:t>
            </a:r>
          </a:p>
        </p:txBody>
      </p:sp>
      <p:sp>
        <p:nvSpPr>
          <p:cNvPr id="88" name="Shape 88"/>
          <p:cNvSpPr/>
          <p:nvPr>
            <p:ph type="body" idx="1"/>
          </p:nvPr>
        </p:nvSpPr>
        <p:spPr>
          <a:prstGeom prst="rect">
            <a:avLst/>
          </a:prstGeom>
        </p:spPr>
        <p:txBody>
          <a:bodyPr/>
          <a:lstStyle/>
          <a:p>
            <a:pPr lvl="0">
              <a:lnSpc>
                <a:spcPct val="90000"/>
              </a:lnSpc>
              <a:buSzTx/>
              <a:buNone/>
              <a:defRPr sz="1800"/>
            </a:pPr>
            <a:r>
              <a:rPr sz="3200"/>
              <a:t>     All</a:t>
            </a:r>
            <a:r>
              <a:rPr sz="3200">
                <a:solidFill>
                  <a:srgbClr val="FF0000"/>
                </a:solidFill>
              </a:rPr>
              <a:t> dogs </a:t>
            </a:r>
            <a:r>
              <a:rPr sz="3200"/>
              <a:t>have three </a:t>
            </a:r>
            <a:r>
              <a:rPr sz="3200">
                <a:solidFill>
                  <a:srgbClr val="FF0000"/>
                </a:solidFill>
              </a:rPr>
              <a:t>legs</a:t>
            </a:r>
            <a:r>
              <a:rPr sz="3200"/>
              <a:t>.</a:t>
            </a:r>
            <a:endParaRPr sz="3200"/>
          </a:p>
          <a:p>
            <a:pPr lvl="0">
              <a:lnSpc>
                <a:spcPct val="90000"/>
              </a:lnSpc>
              <a:buSzTx/>
              <a:buNone/>
              <a:defRPr sz="1800"/>
            </a:pPr>
            <a:r>
              <a:rPr sz="3200"/>
              <a:t>       All </a:t>
            </a:r>
            <a:r>
              <a:rPr sz="3200">
                <a:solidFill>
                  <a:srgbClr val="FF0000"/>
                </a:solidFill>
              </a:rPr>
              <a:t>ducks</a:t>
            </a:r>
            <a:r>
              <a:rPr sz="3200"/>
              <a:t> are </a:t>
            </a:r>
            <a:r>
              <a:rPr sz="3200">
                <a:solidFill>
                  <a:srgbClr val="FF0000"/>
                </a:solidFill>
              </a:rPr>
              <a:t>dogs</a:t>
            </a:r>
            <a:r>
              <a:rPr sz="3200"/>
              <a:t>.</a:t>
            </a:r>
            <a:endParaRPr sz="3200"/>
          </a:p>
          <a:p>
            <a:pPr lvl="0">
              <a:lnSpc>
                <a:spcPct val="90000"/>
              </a:lnSpc>
              <a:buSzTx/>
              <a:buNone/>
              <a:defRPr sz="1800"/>
            </a:pPr>
            <a:r>
              <a:rPr sz="3200"/>
              <a:t>   Therefore, all </a:t>
            </a:r>
            <a:r>
              <a:rPr sz="3200">
                <a:solidFill>
                  <a:srgbClr val="FF0000"/>
                </a:solidFill>
              </a:rPr>
              <a:t>ducks</a:t>
            </a:r>
            <a:r>
              <a:rPr sz="3200"/>
              <a:t> have three </a:t>
            </a:r>
            <a:r>
              <a:rPr sz="3200">
                <a:solidFill>
                  <a:srgbClr val="FF0000"/>
                </a:solidFill>
              </a:rPr>
              <a:t>legs</a:t>
            </a:r>
            <a:r>
              <a:rPr sz="3200"/>
              <a:t>.</a:t>
            </a:r>
            <a:endParaRPr sz="3200"/>
          </a:p>
          <a:p>
            <a:pPr lvl="0">
              <a:lnSpc>
                <a:spcPct val="90000"/>
              </a:lnSpc>
              <a:buSzTx/>
              <a:buNone/>
              <a:defRPr sz="1800"/>
            </a:pPr>
            <a:r>
              <a:rPr sz="3200">
                <a:solidFill>
                  <a:srgbClr val="FF0000"/>
                </a:solidFill>
              </a:rPr>
              <a:t>                      Valid  </a:t>
            </a:r>
            <a:endParaRPr sz="3200">
              <a:solidFill>
                <a:srgbClr val="FF0000"/>
              </a:solidFill>
            </a:endParaRPr>
          </a:p>
          <a:p>
            <a:pPr lvl="0">
              <a:lnSpc>
                <a:spcPct val="90000"/>
              </a:lnSpc>
              <a:buSzTx/>
              <a:buNone/>
              <a:defRPr sz="1800"/>
            </a:pPr>
            <a:r>
              <a:rPr sz="3200"/>
              <a:t>     </a:t>
            </a:r>
            <a:endParaRPr sz="3200"/>
          </a:p>
          <a:p>
            <a:pPr lvl="0">
              <a:lnSpc>
                <a:spcPct val="90000"/>
              </a:lnSpc>
              <a:buSzTx/>
              <a:buNone/>
              <a:defRPr sz="1800"/>
            </a:pPr>
            <a:r>
              <a:rPr sz="3200"/>
              <a:t>      All </a:t>
            </a:r>
            <a:r>
              <a:rPr sz="3200">
                <a:solidFill>
                  <a:srgbClr val="FF0000"/>
                </a:solidFill>
              </a:rPr>
              <a:t>dragons</a:t>
            </a:r>
            <a:r>
              <a:rPr sz="3200"/>
              <a:t> are </a:t>
            </a:r>
            <a:r>
              <a:rPr sz="3200">
                <a:solidFill>
                  <a:srgbClr val="FF0000"/>
                </a:solidFill>
              </a:rPr>
              <a:t>green</a:t>
            </a:r>
            <a:r>
              <a:rPr sz="3200"/>
              <a:t>.</a:t>
            </a:r>
            <a:endParaRPr sz="3200"/>
          </a:p>
          <a:p>
            <a:pPr lvl="0">
              <a:lnSpc>
                <a:spcPct val="90000"/>
              </a:lnSpc>
              <a:buSzTx/>
              <a:buNone/>
              <a:defRPr sz="1800"/>
            </a:pPr>
            <a:r>
              <a:rPr sz="3200"/>
              <a:t>        All </a:t>
            </a:r>
            <a:r>
              <a:rPr sz="3200">
                <a:solidFill>
                  <a:srgbClr val="FF0000"/>
                </a:solidFill>
              </a:rPr>
              <a:t>green things </a:t>
            </a:r>
            <a:r>
              <a:rPr sz="3200"/>
              <a:t>are </a:t>
            </a:r>
            <a:r>
              <a:rPr sz="3200">
                <a:solidFill>
                  <a:srgbClr val="FF0000"/>
                </a:solidFill>
              </a:rPr>
              <a:t>ugly</a:t>
            </a:r>
            <a:r>
              <a:rPr sz="3200"/>
              <a:t>.</a:t>
            </a:r>
            <a:endParaRPr sz="3200"/>
          </a:p>
          <a:p>
            <a:pPr lvl="0">
              <a:lnSpc>
                <a:spcPct val="90000"/>
              </a:lnSpc>
              <a:buSzTx/>
              <a:buNone/>
              <a:defRPr sz="1800"/>
            </a:pPr>
            <a:r>
              <a:rPr sz="3200"/>
              <a:t>     There all </a:t>
            </a:r>
            <a:r>
              <a:rPr sz="3200">
                <a:solidFill>
                  <a:srgbClr val="FF0000"/>
                </a:solidFill>
              </a:rPr>
              <a:t>dragons</a:t>
            </a:r>
            <a:r>
              <a:rPr sz="3200"/>
              <a:t> are </a:t>
            </a:r>
            <a:r>
              <a:rPr sz="3200">
                <a:solidFill>
                  <a:srgbClr val="FF0000"/>
                </a:solidFill>
              </a:rPr>
              <a:t>ugly</a:t>
            </a:r>
            <a:r>
              <a:rPr sz="3200"/>
              <a:t>.</a:t>
            </a:r>
            <a:endParaRPr sz="3200"/>
          </a:p>
          <a:p>
            <a:pPr lvl="0">
              <a:lnSpc>
                <a:spcPct val="90000"/>
              </a:lnSpc>
              <a:buSzTx/>
              <a:buNone/>
              <a:defRPr sz="1800"/>
            </a:pPr>
            <a:r>
              <a:rPr sz="3200"/>
              <a:t>                       </a:t>
            </a:r>
            <a:r>
              <a:rPr sz="3200">
                <a:solidFill>
                  <a:srgbClr val="FF0000"/>
                </a:solidFill>
              </a:rPr>
              <a:t> Valid</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88">
                                            <p:bg/>
                                          </p:spTgt>
                                        </p:tgtEl>
                                        <p:attrNameLst>
                                          <p:attrName>style.visibility</p:attrName>
                                        </p:attrNameLst>
                                      </p:cBhvr>
                                      <p:to>
                                        <p:strVal val="visible"/>
                                      </p:to>
                                    </p:set>
                                    <p:anim calcmode="lin" valueType="num">
                                      <p:cBhvr>
                                        <p:cTn id="7" dur="500" fill="hold"/>
                                        <p:tgtEl>
                                          <p:spTgt spid="88">
                                            <p:bg/>
                                          </p:spTgt>
                                        </p:tgtEl>
                                        <p:attrNameLst>
                                          <p:attrName>ppt_x</p:attrName>
                                        </p:attrNameLst>
                                      </p:cBhvr>
                                      <p:tavLst>
                                        <p:tav tm="0">
                                          <p:val>
                                            <p:strVal val="#ppt_x"/>
                                          </p:val>
                                        </p:tav>
                                        <p:tav tm="100000">
                                          <p:val>
                                            <p:strVal val="#ppt_x"/>
                                          </p:val>
                                        </p:tav>
                                      </p:tavLst>
                                    </p:anim>
                                    <p:anim calcmode="lin" valueType="num">
                                      <p:cBhvr>
                                        <p:cTn id="8" dur="500" fill="hold"/>
                                        <p:tgtEl>
                                          <p:spTgt spid="88">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88">
                                            <p:txEl>
                                              <p:pRg st="0" end="0"/>
                                            </p:txEl>
                                          </p:spTgt>
                                        </p:tgtEl>
                                        <p:attrNameLst>
                                          <p:attrName>style.visibility</p:attrName>
                                        </p:attrNameLst>
                                      </p:cBhvr>
                                      <p:to>
                                        <p:strVal val="visible"/>
                                      </p:to>
                                    </p:set>
                                    <p:anim calcmode="lin" valueType="num">
                                      <p:cBhvr>
                                        <p:cTn id="11" dur="500" fill="hold"/>
                                        <p:tgtEl>
                                          <p:spTgt spid="8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88">
                                            <p:txEl>
                                              <p:pRg st="1" end="1"/>
                                            </p:txEl>
                                          </p:spTgt>
                                        </p:tgtEl>
                                        <p:attrNameLst>
                                          <p:attrName>style.visibility</p:attrName>
                                        </p:attrNameLst>
                                      </p:cBhvr>
                                      <p:to>
                                        <p:strVal val="visible"/>
                                      </p:to>
                                    </p:set>
                                    <p:anim calcmode="lin" valueType="num">
                                      <p:cBhvr>
                                        <p:cTn id="17" dur="500" fill="hold"/>
                                        <p:tgtEl>
                                          <p:spTgt spid="8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8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88">
                                            <p:txEl>
                                              <p:pRg st="2" end="2"/>
                                            </p:txEl>
                                          </p:spTgt>
                                        </p:tgtEl>
                                        <p:attrNameLst>
                                          <p:attrName>style.visibility</p:attrName>
                                        </p:attrNameLst>
                                      </p:cBhvr>
                                      <p:to>
                                        <p:strVal val="visible"/>
                                      </p:to>
                                    </p:set>
                                    <p:anim calcmode="lin" valueType="num">
                                      <p:cBhvr>
                                        <p:cTn id="23" dur="500" fill="hold"/>
                                        <p:tgtEl>
                                          <p:spTgt spid="88">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8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88">
                                            <p:txEl>
                                              <p:pRg st="3" end="3"/>
                                            </p:txEl>
                                          </p:spTgt>
                                        </p:tgtEl>
                                        <p:attrNameLst>
                                          <p:attrName>style.visibility</p:attrName>
                                        </p:attrNameLst>
                                      </p:cBhvr>
                                      <p:to>
                                        <p:strVal val="visible"/>
                                      </p:to>
                                    </p:set>
                                    <p:anim calcmode="lin" valueType="num">
                                      <p:cBhvr>
                                        <p:cTn id="29" dur="500" fill="hold"/>
                                        <p:tgtEl>
                                          <p:spTgt spid="8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88">
                                            <p:txEl>
                                              <p:pRg st="4" end="4"/>
                                            </p:txEl>
                                          </p:spTgt>
                                        </p:tgtEl>
                                        <p:attrNameLst>
                                          <p:attrName>style.visibility</p:attrName>
                                        </p:attrNameLst>
                                      </p:cBhvr>
                                      <p:to>
                                        <p:strVal val="visible"/>
                                      </p:to>
                                    </p:set>
                                    <p:anim calcmode="lin" valueType="num">
                                      <p:cBhvr>
                                        <p:cTn id="35" dur="500" fill="hold"/>
                                        <p:tgtEl>
                                          <p:spTgt spid="88">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8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88">
                                            <p:txEl>
                                              <p:pRg st="5" end="5"/>
                                            </p:txEl>
                                          </p:spTgt>
                                        </p:tgtEl>
                                        <p:attrNameLst>
                                          <p:attrName>style.visibility</p:attrName>
                                        </p:attrNameLst>
                                      </p:cBhvr>
                                      <p:to>
                                        <p:strVal val="visible"/>
                                      </p:to>
                                    </p:set>
                                    <p:anim calcmode="lin" valueType="num">
                                      <p:cBhvr>
                                        <p:cTn id="41" dur="500" fill="hold"/>
                                        <p:tgtEl>
                                          <p:spTgt spid="88">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8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88">
                                            <p:txEl>
                                              <p:pRg st="6" end="6"/>
                                            </p:txEl>
                                          </p:spTgt>
                                        </p:tgtEl>
                                        <p:attrNameLst>
                                          <p:attrName>style.visibility</p:attrName>
                                        </p:attrNameLst>
                                      </p:cBhvr>
                                      <p:to>
                                        <p:strVal val="visible"/>
                                      </p:to>
                                    </p:set>
                                    <p:anim calcmode="lin" valueType="num">
                                      <p:cBhvr>
                                        <p:cTn id="47" dur="500" fill="hold"/>
                                        <p:tgtEl>
                                          <p:spTgt spid="88">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8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nodeType="clickEffect" presetClass="entr" presetSubtype="4" presetID="2" grpId="1" fill="hold">
                                  <p:stCondLst>
                                    <p:cond delay="0"/>
                                  </p:stCondLst>
                                  <p:iterate type="el" backwards="0">
                                    <p:tmAbs val="0"/>
                                  </p:iterate>
                                  <p:childTnLst>
                                    <p:set>
                                      <p:cBhvr>
                                        <p:cTn id="52" fill="hold"/>
                                        <p:tgtEl>
                                          <p:spTgt spid="88">
                                            <p:txEl>
                                              <p:pRg st="7" end="7"/>
                                            </p:txEl>
                                          </p:spTgt>
                                        </p:tgtEl>
                                        <p:attrNameLst>
                                          <p:attrName>style.visibility</p:attrName>
                                        </p:attrNameLst>
                                      </p:cBhvr>
                                      <p:to>
                                        <p:strVal val="visible"/>
                                      </p:to>
                                    </p:set>
                                    <p:anim calcmode="lin" valueType="num">
                                      <p:cBhvr>
                                        <p:cTn id="53" dur="500" fill="hold"/>
                                        <p:tgtEl>
                                          <p:spTgt spid="88">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8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nodeType="clickEffect" presetClass="entr" presetSubtype="4" presetID="2" grpId="1" fill="hold">
                                  <p:stCondLst>
                                    <p:cond delay="0"/>
                                  </p:stCondLst>
                                  <p:iterate type="el" backwards="0">
                                    <p:tmAbs val="0"/>
                                  </p:iterate>
                                  <p:childTnLst>
                                    <p:set>
                                      <p:cBhvr>
                                        <p:cTn id="58" fill="hold"/>
                                        <p:tgtEl>
                                          <p:spTgt spid="88">
                                            <p:txEl>
                                              <p:pRg st="8" end="8"/>
                                            </p:txEl>
                                          </p:spTgt>
                                        </p:tgtEl>
                                        <p:attrNameLst>
                                          <p:attrName>style.visibility</p:attrName>
                                        </p:attrNameLst>
                                      </p:cBhvr>
                                      <p:to>
                                        <p:strVal val="visible"/>
                                      </p:to>
                                    </p:set>
                                    <p:anim calcmode="lin" valueType="num">
                                      <p:cBhvr>
                                        <p:cTn id="59" dur="500" fill="hold"/>
                                        <p:tgtEl>
                                          <p:spTgt spid="88">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8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88" grpId="1"/>
    </p:bldLst>
  </p:timing>
</p:sld>
</file>

<file path=ppt/slides/slide15.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90" name="Shape 90"/>
          <p:cNvSpPr/>
          <p:nvPr/>
        </p:nvSpPr>
        <p:spPr>
          <a:xfrm>
            <a:off x="762000" y="381000"/>
            <a:ext cx="7696200" cy="649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sz="3600"/>
              <a:t>Definition:</a:t>
            </a:r>
            <a:br>
              <a:rPr b="1" sz="3600"/>
            </a:br>
            <a:r>
              <a:rPr sz="3600"/>
              <a:t>A categorical syllogism is a simple, basic syllogism consisting of </a:t>
            </a:r>
            <a:r>
              <a:rPr sz="3600">
                <a:solidFill>
                  <a:srgbClr val="FF0000"/>
                </a:solidFill>
              </a:rPr>
              <a:t>three parts</a:t>
            </a:r>
            <a:r>
              <a:rPr sz="3600"/>
              <a:t>: </a:t>
            </a:r>
            <a:r>
              <a:rPr sz="3600">
                <a:solidFill>
                  <a:srgbClr val="7030A0"/>
                </a:solidFill>
              </a:rPr>
              <a:t>two premises</a:t>
            </a:r>
            <a:r>
              <a:rPr sz="3600"/>
              <a:t> and one </a:t>
            </a:r>
            <a:r>
              <a:rPr sz="3600">
                <a:solidFill>
                  <a:srgbClr val="7030A0"/>
                </a:solidFill>
              </a:rPr>
              <a:t>conclusion</a:t>
            </a:r>
            <a:r>
              <a:rPr sz="3600"/>
              <a:t>, all of which are </a:t>
            </a:r>
            <a:r>
              <a:rPr sz="3600">
                <a:solidFill>
                  <a:srgbClr val="984807"/>
                </a:solidFill>
              </a:rPr>
              <a:t>categorical propositions</a:t>
            </a:r>
            <a:r>
              <a:rPr sz="3600"/>
              <a:t>. Also characteristic of a categorical syllogism is that it has </a:t>
            </a:r>
            <a:r>
              <a:rPr sz="3600">
                <a:solidFill>
                  <a:srgbClr val="FF0000"/>
                </a:solidFill>
              </a:rPr>
              <a:t>just three categorical terms </a:t>
            </a:r>
            <a:r>
              <a:rPr sz="3600"/>
              <a:t>(quantifiers, for example: some, all, no, etc.), each of which can be used in only </a:t>
            </a:r>
            <a:r>
              <a:rPr sz="3600">
                <a:solidFill>
                  <a:srgbClr val="FF0000"/>
                </a:solidFill>
              </a:rPr>
              <a:t>two</a:t>
            </a:r>
            <a:r>
              <a:rPr sz="3600"/>
              <a:t> of the parts.</a:t>
            </a:r>
          </a:p>
        </p:txBody>
      </p:sp>
      <p:pic>
        <p:nvPicPr>
          <p:cNvPr id="91" name="image2.gif" descr="C:\Documents and Settings\strunci\Local Settings\Temporary Internet Files\Content.IE5\TBGPQHNW\MMj03957690000[1].gif"/>
          <p:cNvPicPr/>
          <p:nvPr/>
        </p:nvPicPr>
        <p:blipFill>
          <a:blip r:embed="rId2">
            <a:extLst/>
          </a:blip>
          <a:stretch>
            <a:fillRect/>
          </a:stretch>
        </p:blipFill>
        <p:spPr>
          <a:xfrm>
            <a:off x="6324600" y="5410200"/>
            <a:ext cx="1614488" cy="1306513"/>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7" grpId="1" fill="hold">
                                  <p:stCondLst>
                                    <p:cond delay="0"/>
                                  </p:stCondLst>
                                  <p:iterate type="el" backwards="0">
                                    <p:tmAbs val="0"/>
                                  </p:iterate>
                                  <p:childTnLst>
                                    <p:set>
                                      <p:cBhvr>
                                        <p:cTn id="6" fill="hold"/>
                                        <p:tgtEl>
                                          <p:spTgt spid="90"/>
                                        </p:tgtEl>
                                        <p:attrNameLst>
                                          <p:attrName>style.visibility</p:attrName>
                                        </p:attrNameLst>
                                      </p:cBhvr>
                                      <p:to>
                                        <p:strVal val="visible"/>
                                      </p:to>
                                    </p:set>
                                    <p:anim calcmode="lin" valueType="num">
                                      <p:cBhvr>
                                        <p:cTn id="7" dur="15000" fill="hold"/>
                                        <p:tgtEl>
                                          <p:spTgt spid="90"/>
                                        </p:tgtEl>
                                        <p:attrNameLst>
                                          <p:attrName>ppt_x</p:attrName>
                                        </p:attrNameLst>
                                      </p:cBhvr>
                                      <p:tavLst>
                                        <p:tav tm="0">
                                          <p:val>
                                            <p:strVal val="#ppt_x"/>
                                          </p:val>
                                        </p:tav>
                                        <p:tav tm="100000">
                                          <p:val>
                                            <p:strVal val="#ppt_x"/>
                                          </p:val>
                                        </p:tav>
                                      </p:tavLst>
                                    </p:anim>
                                    <p:anim calcmode="lin" valueType="num">
                                      <p:cBhvr>
                                        <p:cTn id="8" dur="15000" fill="hold"/>
                                        <p:tgtEl>
                                          <p:spTgt spid="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0" grpId="1"/>
    </p:bldLst>
  </p:timing>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nvSpPr>
        <p:spPr>
          <a:xfrm>
            <a:off x="609600" y="380999"/>
            <a:ext cx="6248400" cy="197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200"/>
              <a:t>A syllogism is a type of formal logical argument. Syllogisms come in </a:t>
            </a:r>
            <a:r>
              <a:rPr sz="3200">
                <a:solidFill>
                  <a:srgbClr val="FF0000"/>
                </a:solidFill>
              </a:rPr>
              <a:t>three sentences</a:t>
            </a:r>
            <a:r>
              <a:rPr sz="3200"/>
              <a:t>, each with a subject and predicate:</a:t>
            </a:r>
          </a:p>
        </p:txBody>
      </p:sp>
      <p:sp>
        <p:nvSpPr>
          <p:cNvPr id="94" name="Shape 94"/>
          <p:cNvSpPr/>
          <p:nvPr/>
        </p:nvSpPr>
        <p:spPr>
          <a:xfrm>
            <a:off x="762000" y="2819399"/>
            <a:ext cx="7086600" cy="2225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600"/>
              <a:t>Major Premise: Subject, predicate</a:t>
            </a:r>
            <a:br>
              <a:rPr sz="3600"/>
            </a:br>
            <a:r>
              <a:rPr sz="3600"/>
              <a:t>Minor Premise: Subject, predicate</a:t>
            </a:r>
            <a:br>
              <a:rPr sz="3600"/>
            </a:br>
            <a:r>
              <a:rPr sz="3600"/>
              <a:t>Conclusion: Subject, predicate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16" presetID="23" grpId="1" fill="hold">
                                  <p:stCondLst>
                                    <p:cond delay="0"/>
                                  </p:stCondLst>
                                  <p:iterate type="el" backwards="0">
                                    <p:tmAbs val="0"/>
                                  </p:iterate>
                                  <p:childTnLst>
                                    <p:set>
                                      <p:cBhvr>
                                        <p:cTn id="6" fill="hold"/>
                                        <p:tgtEl>
                                          <p:spTgt spid="93"/>
                                        </p:tgtEl>
                                        <p:attrNameLst>
                                          <p:attrName>style.visibility</p:attrName>
                                        </p:attrNameLst>
                                      </p:cBhvr>
                                      <p:to>
                                        <p:strVal val="visible"/>
                                      </p:to>
                                    </p:set>
                                    <p:anim calcmode="lin" valueType="num">
                                      <p:cBhvr>
                                        <p:cTn id="7" dur="500" fill="hold"/>
                                        <p:tgtEl>
                                          <p:spTgt spid="93"/>
                                        </p:tgtEl>
                                        <p:attrNameLst>
                                          <p:attrName>ppt_w</p:attrName>
                                        </p:attrNameLst>
                                      </p:cBhvr>
                                      <p:tavLst>
                                        <p:tav tm="0">
                                          <p:val>
                                            <p:strVal val="4*#ppt_w"/>
                                          </p:val>
                                        </p:tav>
                                        <p:tav tm="100000">
                                          <p:val>
                                            <p:strVal val="#ppt_w"/>
                                          </p:val>
                                        </p:tav>
                                      </p:tavLst>
                                    </p:anim>
                                    <p:anim calcmode="lin" valueType="num">
                                      <p:cBhvr>
                                        <p:cTn id="8" dur="500" fill="hold"/>
                                        <p:tgtEl>
                                          <p:spTgt spid="93"/>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1" presetID="2" grpId="2" fill="hold">
                                  <p:stCondLst>
                                    <p:cond delay="0"/>
                                  </p:stCondLst>
                                  <p:iterate type="el" backwards="0">
                                    <p:tmAbs val="0"/>
                                  </p:iterate>
                                  <p:childTnLst>
                                    <p:set>
                                      <p:cBhvr>
                                        <p:cTn id="12" fill="hold"/>
                                        <p:tgtEl>
                                          <p:spTgt spid="94"/>
                                        </p:tgtEl>
                                        <p:attrNameLst>
                                          <p:attrName>style.visibility</p:attrName>
                                        </p:attrNameLst>
                                      </p:cBhvr>
                                      <p:to>
                                        <p:strVal val="visible"/>
                                      </p:to>
                                    </p:set>
                                    <p:anim calcmode="lin" valueType="num">
                                      <p:cBhvr>
                                        <p:cTn id="13" dur="80" fill="hold"/>
                                        <p:tgtEl>
                                          <p:spTgt spid="94"/>
                                        </p:tgtEl>
                                        <p:attrNameLst>
                                          <p:attrName>ppt_x</p:attrName>
                                        </p:attrNameLst>
                                      </p:cBhvr>
                                      <p:tavLst>
                                        <p:tav tm="0">
                                          <p:val>
                                            <p:strVal val="#ppt_x"/>
                                          </p:val>
                                        </p:tav>
                                        <p:tav tm="100000">
                                          <p:val>
                                            <p:strVal val="#ppt_x"/>
                                          </p:val>
                                        </p:tav>
                                      </p:tavLst>
                                    </p:anim>
                                    <p:anim calcmode="lin" valueType="num">
                                      <p:cBhvr>
                                        <p:cTn id="14" dur="80" fill="hold"/>
                                        <p:tgtEl>
                                          <p:spTgt spid="9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4" grpId="2"/>
      <p:bldP build="whole" bldLvl="1" animBg="1" rev="0" advAuto="0" spid="93" grpId="1"/>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nvSpPr>
        <p:spPr>
          <a:xfrm>
            <a:off x="1295400" y="533400"/>
            <a:ext cx="7239000" cy="3380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200"/>
              <a:t>The </a:t>
            </a:r>
            <a:r>
              <a:rPr sz="3200">
                <a:solidFill>
                  <a:srgbClr val="FF0000"/>
                </a:solidFill>
              </a:rPr>
              <a:t>major premise </a:t>
            </a:r>
            <a:r>
              <a:rPr sz="3200"/>
              <a:t>is the </a:t>
            </a:r>
            <a:r>
              <a:rPr sz="3200">
                <a:solidFill>
                  <a:srgbClr val="FF0000"/>
                </a:solidFill>
              </a:rPr>
              <a:t>first premise </a:t>
            </a:r>
            <a:r>
              <a:rPr sz="3200"/>
              <a:t>in a syllogism and contains </a:t>
            </a:r>
            <a:r>
              <a:rPr sz="3200">
                <a:solidFill>
                  <a:srgbClr val="7030A0"/>
                </a:solidFill>
              </a:rPr>
              <a:t>both major term </a:t>
            </a:r>
            <a:r>
              <a:rPr sz="3200"/>
              <a:t>and the </a:t>
            </a:r>
            <a:r>
              <a:rPr sz="3200">
                <a:solidFill>
                  <a:srgbClr val="7030A0"/>
                </a:solidFill>
              </a:rPr>
              <a:t>middle term</a:t>
            </a:r>
            <a:r>
              <a:rPr sz="3200"/>
              <a:t>. The </a:t>
            </a:r>
            <a:r>
              <a:rPr sz="3200">
                <a:solidFill>
                  <a:srgbClr val="FF0000"/>
                </a:solidFill>
              </a:rPr>
              <a:t>major term </a:t>
            </a:r>
            <a:r>
              <a:rPr sz="3200"/>
              <a:t>is the </a:t>
            </a:r>
            <a:r>
              <a:rPr sz="3200">
                <a:solidFill>
                  <a:srgbClr val="FF0000"/>
                </a:solidFill>
              </a:rPr>
              <a:t>predicate</a:t>
            </a:r>
            <a:r>
              <a:rPr sz="3200"/>
              <a:t> term of the </a:t>
            </a:r>
            <a:r>
              <a:rPr sz="3200">
                <a:solidFill>
                  <a:srgbClr val="FF0000"/>
                </a:solidFill>
              </a:rPr>
              <a:t>conclusion</a:t>
            </a:r>
            <a:r>
              <a:rPr sz="3200"/>
              <a:t> and the </a:t>
            </a:r>
            <a:r>
              <a:rPr sz="3200">
                <a:solidFill>
                  <a:srgbClr val="FF0000"/>
                </a:solidFill>
              </a:rPr>
              <a:t>middle term </a:t>
            </a:r>
            <a:r>
              <a:rPr sz="3200"/>
              <a:t>is the term that occurs in </a:t>
            </a:r>
            <a:r>
              <a:rPr sz="3200">
                <a:solidFill>
                  <a:srgbClr val="FF0000"/>
                </a:solidFill>
              </a:rPr>
              <a:t>both premises</a:t>
            </a:r>
            <a:r>
              <a:rPr sz="3200"/>
              <a:t>, but </a:t>
            </a:r>
            <a:r>
              <a:rPr sz="3200">
                <a:solidFill>
                  <a:srgbClr val="FF0000"/>
                </a:solidFill>
              </a:rPr>
              <a:t>not in the conclusion</a:t>
            </a:r>
            <a:r>
              <a:t>. </a:t>
            </a:r>
          </a:p>
        </p:txBody>
      </p:sp>
      <p:sp>
        <p:nvSpPr>
          <p:cNvPr id="97" name="Shape 97"/>
          <p:cNvSpPr/>
          <p:nvPr/>
        </p:nvSpPr>
        <p:spPr>
          <a:xfrm>
            <a:off x="1295400" y="3886201"/>
            <a:ext cx="6934200" cy="2440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200"/>
              <a:t>The </a:t>
            </a:r>
            <a:r>
              <a:rPr sz="3200">
                <a:solidFill>
                  <a:srgbClr val="FF0000"/>
                </a:solidFill>
              </a:rPr>
              <a:t>minor premise </a:t>
            </a:r>
            <a:r>
              <a:rPr sz="3200"/>
              <a:t>is the</a:t>
            </a:r>
            <a:r>
              <a:rPr sz="3200">
                <a:solidFill>
                  <a:srgbClr val="FF0000"/>
                </a:solidFill>
              </a:rPr>
              <a:t> second </a:t>
            </a:r>
            <a:r>
              <a:rPr sz="3200"/>
              <a:t>premise in a syllogism and </a:t>
            </a:r>
            <a:r>
              <a:rPr sz="3200">
                <a:solidFill>
                  <a:srgbClr val="FF0000"/>
                </a:solidFill>
              </a:rPr>
              <a:t>contains both </a:t>
            </a:r>
            <a:r>
              <a:rPr sz="3200"/>
              <a:t>the </a:t>
            </a:r>
            <a:r>
              <a:rPr sz="3200">
                <a:solidFill>
                  <a:srgbClr val="FF0000"/>
                </a:solidFill>
              </a:rPr>
              <a:t>minor term and the middle term</a:t>
            </a:r>
            <a:r>
              <a:rPr sz="3200"/>
              <a:t>. The minor term is the subject term of the conclusion.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96">
                                            <p:bg/>
                                          </p:spTgt>
                                        </p:tgtEl>
                                        <p:attrNameLst>
                                          <p:attrName>style.visibility</p:attrName>
                                        </p:attrNameLst>
                                      </p:cBhvr>
                                      <p:to>
                                        <p:strVal val="visible"/>
                                      </p:to>
                                    </p:set>
                                    <p:anim calcmode="lin" valueType="num">
                                      <p:cBhvr>
                                        <p:cTn id="7" dur="500" fill="hold"/>
                                        <p:tgtEl>
                                          <p:spTgt spid="96">
                                            <p:bg/>
                                          </p:spTgt>
                                        </p:tgtEl>
                                        <p:attrNameLst>
                                          <p:attrName>ppt_x</p:attrName>
                                        </p:attrNameLst>
                                      </p:cBhvr>
                                      <p:tavLst>
                                        <p:tav tm="0">
                                          <p:val>
                                            <p:strVal val="#ppt_x"/>
                                          </p:val>
                                        </p:tav>
                                        <p:tav tm="100000">
                                          <p:val>
                                            <p:strVal val="#ppt_x"/>
                                          </p:val>
                                        </p:tav>
                                      </p:tavLst>
                                    </p:anim>
                                    <p:anim calcmode="lin" valueType="num">
                                      <p:cBhvr>
                                        <p:cTn id="8" dur="500" fill="hold"/>
                                        <p:tgtEl>
                                          <p:spTgt spid="96">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96">
                                            <p:txEl>
                                              <p:pRg st="0" end="0"/>
                                            </p:txEl>
                                          </p:spTgt>
                                        </p:tgtEl>
                                        <p:attrNameLst>
                                          <p:attrName>style.visibility</p:attrName>
                                        </p:attrNameLst>
                                      </p:cBhvr>
                                      <p:to>
                                        <p:strVal val="visible"/>
                                      </p:to>
                                    </p:set>
                                    <p:anim calcmode="lin" valueType="num">
                                      <p:cBhvr>
                                        <p:cTn id="11" dur="500" fill="hold"/>
                                        <p:tgtEl>
                                          <p:spTgt spid="9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2" fill="hold">
                                  <p:stCondLst>
                                    <p:cond delay="0"/>
                                  </p:stCondLst>
                                  <p:iterate type="el" backwards="0">
                                    <p:tmAbs val="0"/>
                                  </p:iterate>
                                  <p:childTnLst>
                                    <p:set>
                                      <p:cBhvr>
                                        <p:cTn id="16" fill="hold"/>
                                        <p:tgtEl>
                                          <p:spTgt spid="97">
                                            <p:bg/>
                                          </p:spTgt>
                                        </p:tgtEl>
                                        <p:attrNameLst>
                                          <p:attrName>style.visibility</p:attrName>
                                        </p:attrNameLst>
                                      </p:cBhvr>
                                      <p:to>
                                        <p:strVal val="visible"/>
                                      </p:to>
                                    </p:set>
                                    <p:anim calcmode="lin" valueType="num">
                                      <p:cBhvr>
                                        <p:cTn id="17" dur="500" fill="hold"/>
                                        <p:tgtEl>
                                          <p:spTgt spid="97">
                                            <p:bg/>
                                          </p:spTgt>
                                        </p:tgtEl>
                                        <p:attrNameLst>
                                          <p:attrName>ppt_x</p:attrName>
                                        </p:attrNameLst>
                                      </p:cBhvr>
                                      <p:tavLst>
                                        <p:tav tm="0">
                                          <p:val>
                                            <p:strVal val="#ppt_x"/>
                                          </p:val>
                                        </p:tav>
                                        <p:tav tm="100000">
                                          <p:val>
                                            <p:strVal val="#ppt_x"/>
                                          </p:val>
                                        </p:tav>
                                      </p:tavLst>
                                    </p:anim>
                                    <p:anim calcmode="lin" valueType="num">
                                      <p:cBhvr>
                                        <p:cTn id="18" dur="500" fill="hold"/>
                                        <p:tgtEl>
                                          <p:spTgt spid="97">
                                            <p:bg/>
                                          </p:spTgt>
                                        </p:tgtEl>
                                        <p:attrNameLst>
                                          <p:attrName>ppt_y</p:attrName>
                                        </p:attrNameLst>
                                      </p:cBhvr>
                                      <p:tavLst>
                                        <p:tav tm="0">
                                          <p:val>
                                            <p:strVal val="1+#ppt_h/2"/>
                                          </p:val>
                                        </p:tav>
                                        <p:tav tm="100000">
                                          <p:val>
                                            <p:strVal val="#ppt_y"/>
                                          </p:val>
                                        </p:tav>
                                      </p:tavLst>
                                    </p:anim>
                                  </p:childTnLst>
                                </p:cTn>
                              </p:par>
                              <p:par>
                                <p:cTn id="19" presetClass="entr" presetSubtype="4" presetID="2" grpId="2" fill="hold">
                                  <p:stCondLst>
                                    <p:cond delay="0"/>
                                  </p:stCondLst>
                                  <p:iterate type="el" backwards="0">
                                    <p:tmAbs val="0"/>
                                  </p:iterate>
                                  <p:childTnLst>
                                    <p:set>
                                      <p:cBhvr>
                                        <p:cTn id="20" fill="hold"/>
                                        <p:tgtEl>
                                          <p:spTgt spid="97">
                                            <p:txEl>
                                              <p:pRg st="0" end="0"/>
                                            </p:txEl>
                                          </p:spTgt>
                                        </p:tgtEl>
                                        <p:attrNameLst>
                                          <p:attrName>style.visibility</p:attrName>
                                        </p:attrNameLst>
                                      </p:cBhvr>
                                      <p:to>
                                        <p:strVal val="visible"/>
                                      </p:to>
                                    </p:set>
                                    <p:anim calcmode="lin" valueType="num">
                                      <p:cBhvr>
                                        <p:cTn id="21" dur="500" fill="hold"/>
                                        <p:tgtEl>
                                          <p:spTgt spid="97">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9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6" grpId="1"/>
      <p:bldP build="p" bldLvl="5" animBg="1" rev="0" advAuto="0" spid="97" grpId="2"/>
    </p:bldLst>
  </p:timing>
</p:sld>
</file>

<file path=ppt/slides/slide18.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99" name="Shape 99"/>
          <p:cNvSpPr/>
          <p:nvPr/>
        </p:nvSpPr>
        <p:spPr>
          <a:xfrm>
            <a:off x="914400" y="533401"/>
            <a:ext cx="7315200" cy="578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800"/>
              <a:t>Each part thereof is a </a:t>
            </a:r>
            <a:r>
              <a:rPr sz="2800">
                <a:hlinkClick r:id="rId2" invalidUrl="" action="" tgtFrame="" tooltip="" history="1" highlightClick="0" endSnd="0"/>
              </a:rPr>
              <a:t>categorical proposition</a:t>
            </a:r>
            <a:r>
              <a:rPr sz="2800"/>
              <a:t>, and each categorical position containing two categorical terms.</a:t>
            </a:r>
            <a:r>
              <a:rPr baseline="30000" sz="2800"/>
              <a:t>[2]</a:t>
            </a:r>
            <a:r>
              <a:rPr sz="2800"/>
              <a:t> </a:t>
            </a:r>
            <a:endParaRPr sz="2800"/>
          </a:p>
          <a:p>
            <a:pPr lvl="0">
              <a:buSzPct val="100000"/>
              <a:buFont typeface="Arial"/>
              <a:buChar char="•"/>
            </a:pPr>
            <a:r>
              <a:rPr sz="2800"/>
              <a:t>In Aristotle, each of the premises is in the form "Some/all A belong to B," or "Some/all A is/are [not]B," where "A" is one term and "B" is another, but more modern logicians allow some variation. </a:t>
            </a:r>
            <a:endParaRPr sz="2800"/>
          </a:p>
          <a:p>
            <a:pPr lvl="0">
              <a:buSzPct val="100000"/>
              <a:buFont typeface="Arial"/>
              <a:buChar char="•"/>
            </a:pPr>
            <a:r>
              <a:rPr sz="2800"/>
              <a:t>Each of the premises has </a:t>
            </a:r>
            <a:r>
              <a:rPr sz="2800">
                <a:solidFill>
                  <a:srgbClr val="FF0000"/>
                </a:solidFill>
              </a:rPr>
              <a:t>one term in </a:t>
            </a:r>
            <a:r>
              <a:rPr sz="2800"/>
              <a:t>common with the</a:t>
            </a:r>
            <a:r>
              <a:rPr sz="2800">
                <a:solidFill>
                  <a:srgbClr val="FF0000"/>
                </a:solidFill>
              </a:rPr>
              <a:t> conclusion</a:t>
            </a:r>
            <a:r>
              <a:rPr sz="2800"/>
              <a:t>: in a </a:t>
            </a:r>
            <a:r>
              <a:rPr sz="2800">
                <a:solidFill>
                  <a:srgbClr val="FF0000"/>
                </a:solidFill>
              </a:rPr>
              <a:t>major premise</a:t>
            </a:r>
            <a:r>
              <a:rPr sz="2800"/>
              <a:t>, this is the </a:t>
            </a:r>
            <a:r>
              <a:rPr i="1" sz="2800">
                <a:solidFill>
                  <a:srgbClr val="FF0000"/>
                </a:solidFill>
              </a:rPr>
              <a:t>major term</a:t>
            </a:r>
            <a:r>
              <a:rPr sz="2800">
                <a:solidFill>
                  <a:srgbClr val="FF0000"/>
                </a:solidFill>
              </a:rPr>
              <a:t> </a:t>
            </a:r>
            <a:r>
              <a:rPr sz="2800"/>
              <a:t>(</a:t>
            </a:r>
            <a:r>
              <a:rPr i="1" sz="2800"/>
              <a:t>i.e.,</a:t>
            </a:r>
            <a:r>
              <a:rPr sz="2800"/>
              <a:t> the predicate of the conclusion); in a </a:t>
            </a:r>
            <a:r>
              <a:rPr sz="2800">
                <a:solidFill>
                  <a:srgbClr val="FF0000"/>
                </a:solidFill>
              </a:rPr>
              <a:t>minor premise, </a:t>
            </a:r>
            <a:r>
              <a:rPr sz="2800"/>
              <a:t>it is the </a:t>
            </a:r>
            <a:r>
              <a:rPr i="1" sz="2800"/>
              <a:t>minor term</a:t>
            </a:r>
            <a:r>
              <a:rPr sz="2800"/>
              <a:t> (the subject) of the conclusion</a:t>
            </a:r>
            <a:r>
              <a:t>.</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99">
                                            <p:bg/>
                                          </p:spTgt>
                                        </p:tgtEl>
                                        <p:attrNameLst>
                                          <p:attrName>style.visibility</p:attrName>
                                        </p:attrNameLst>
                                      </p:cBhvr>
                                      <p:to>
                                        <p:strVal val="visible"/>
                                      </p:to>
                                    </p:set>
                                    <p:anim calcmode="lin" valueType="num">
                                      <p:cBhvr>
                                        <p:cTn id="7" dur="500" fill="hold"/>
                                        <p:tgtEl>
                                          <p:spTgt spid="99">
                                            <p:bg/>
                                          </p:spTgt>
                                        </p:tgtEl>
                                        <p:attrNameLst>
                                          <p:attrName>ppt_x</p:attrName>
                                        </p:attrNameLst>
                                      </p:cBhvr>
                                      <p:tavLst>
                                        <p:tav tm="0">
                                          <p:val>
                                            <p:strVal val="#ppt_x"/>
                                          </p:val>
                                        </p:tav>
                                        <p:tav tm="100000">
                                          <p:val>
                                            <p:strVal val="#ppt_x"/>
                                          </p:val>
                                        </p:tav>
                                      </p:tavLst>
                                    </p:anim>
                                    <p:anim calcmode="lin" valueType="num">
                                      <p:cBhvr>
                                        <p:cTn id="8" dur="500" fill="hold"/>
                                        <p:tgtEl>
                                          <p:spTgt spid="99">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99">
                                            <p:txEl>
                                              <p:pRg st="0" end="0"/>
                                            </p:txEl>
                                          </p:spTgt>
                                        </p:tgtEl>
                                        <p:attrNameLst>
                                          <p:attrName>style.visibility</p:attrName>
                                        </p:attrNameLst>
                                      </p:cBhvr>
                                      <p:to>
                                        <p:strVal val="visible"/>
                                      </p:to>
                                    </p:set>
                                    <p:anim calcmode="lin" valueType="num">
                                      <p:cBhvr>
                                        <p:cTn id="11" dur="500" fill="hold"/>
                                        <p:tgtEl>
                                          <p:spTgt spid="9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99">
                                            <p:txEl>
                                              <p:pRg st="1" end="1"/>
                                            </p:txEl>
                                          </p:spTgt>
                                        </p:tgtEl>
                                        <p:attrNameLst>
                                          <p:attrName>style.visibility</p:attrName>
                                        </p:attrNameLst>
                                      </p:cBhvr>
                                      <p:to>
                                        <p:strVal val="visible"/>
                                      </p:to>
                                    </p:set>
                                    <p:anim calcmode="lin" valueType="num">
                                      <p:cBhvr>
                                        <p:cTn id="17" dur="500" fill="hold"/>
                                        <p:tgtEl>
                                          <p:spTgt spid="9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99">
                                            <p:txEl>
                                              <p:pRg st="2" end="2"/>
                                            </p:txEl>
                                          </p:spTgt>
                                        </p:tgtEl>
                                        <p:attrNameLst>
                                          <p:attrName>style.visibility</p:attrName>
                                        </p:attrNameLst>
                                      </p:cBhvr>
                                      <p:to>
                                        <p:strVal val="visible"/>
                                      </p:to>
                                    </p:set>
                                    <p:anim calcmode="lin" valueType="num">
                                      <p:cBhvr>
                                        <p:cTn id="23" dur="500" fill="hold"/>
                                        <p:tgtEl>
                                          <p:spTgt spid="99">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9"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nvSpPr>
        <p:spPr>
          <a:xfrm>
            <a:off x="609600" y="301613"/>
            <a:ext cx="4572000" cy="257066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sz="2400">
                <a:latin typeface="Arial"/>
                <a:ea typeface="Arial"/>
                <a:cs typeface="Arial"/>
                <a:sym typeface="Arial"/>
              </a:rPr>
              <a:t>Major premise: All </a:t>
            </a:r>
            <a:r>
              <a:rPr sz="2400">
                <a:solidFill>
                  <a:srgbClr val="E46C0A"/>
                </a:solidFill>
                <a:latin typeface="Arial"/>
                <a:ea typeface="Arial"/>
                <a:cs typeface="Arial"/>
                <a:sym typeface="Arial"/>
              </a:rPr>
              <a:t>men</a:t>
            </a:r>
            <a:r>
              <a:rPr sz="2400">
                <a:latin typeface="Arial"/>
                <a:ea typeface="Arial"/>
                <a:cs typeface="Arial"/>
                <a:sym typeface="Arial"/>
              </a:rPr>
              <a:t> are </a:t>
            </a:r>
            <a:r>
              <a:rPr sz="2400">
                <a:solidFill>
                  <a:srgbClr val="FF0000"/>
                </a:solidFill>
                <a:latin typeface="Arial"/>
                <a:ea typeface="Arial"/>
                <a:cs typeface="Arial"/>
                <a:sym typeface="Arial"/>
              </a:rPr>
              <a:t>mortal</a:t>
            </a:r>
            <a:r>
              <a:rPr sz="2400">
                <a:latin typeface="Arial"/>
                <a:ea typeface="Arial"/>
                <a:cs typeface="Arial"/>
                <a:sym typeface="Arial"/>
              </a:rPr>
              <a:t>. </a:t>
            </a:r>
            <a:endParaRPr sz="2400">
              <a:latin typeface="Arial"/>
              <a:ea typeface="Arial"/>
              <a:cs typeface="Arial"/>
              <a:sym typeface="Arial"/>
            </a:endParaRPr>
          </a:p>
          <a:p>
            <a:pPr lvl="1"/>
            <a:r>
              <a:rPr sz="2400">
                <a:latin typeface="Arial"/>
                <a:ea typeface="Arial"/>
                <a:cs typeface="Arial"/>
                <a:sym typeface="Arial"/>
              </a:rPr>
              <a:t>Minor premise: </a:t>
            </a:r>
            <a:r>
              <a:rPr sz="2400">
                <a:solidFill>
                  <a:srgbClr val="7030A0"/>
                </a:solidFill>
                <a:latin typeface="Arial"/>
                <a:ea typeface="Arial"/>
                <a:cs typeface="Arial"/>
                <a:sym typeface="Arial"/>
              </a:rPr>
              <a:t>Socrates</a:t>
            </a:r>
            <a:r>
              <a:rPr sz="2400">
                <a:latin typeface="Arial"/>
                <a:ea typeface="Arial"/>
                <a:cs typeface="Arial"/>
                <a:sym typeface="Arial"/>
              </a:rPr>
              <a:t> is a </a:t>
            </a:r>
            <a:r>
              <a:rPr sz="2400">
                <a:solidFill>
                  <a:srgbClr val="E46C0A"/>
                </a:solidFill>
                <a:latin typeface="Arial"/>
                <a:ea typeface="Arial"/>
                <a:cs typeface="Arial"/>
                <a:sym typeface="Arial"/>
              </a:rPr>
              <a:t>man</a:t>
            </a:r>
            <a:r>
              <a:rPr sz="2400">
                <a:latin typeface="Arial"/>
                <a:ea typeface="Arial"/>
                <a:cs typeface="Arial"/>
                <a:sym typeface="Arial"/>
              </a:rPr>
              <a:t>. </a:t>
            </a:r>
            <a:endParaRPr sz="2400">
              <a:latin typeface="Arial"/>
              <a:ea typeface="Arial"/>
              <a:cs typeface="Arial"/>
              <a:sym typeface="Arial"/>
            </a:endParaRPr>
          </a:p>
          <a:p>
            <a:pPr lvl="1"/>
            <a:r>
              <a:rPr sz="2400">
                <a:latin typeface="Arial"/>
                <a:ea typeface="Arial"/>
                <a:cs typeface="Arial"/>
                <a:sym typeface="Arial"/>
              </a:rPr>
              <a:t>Conclusion: Socrates is mortal.</a:t>
            </a:r>
            <a:endParaRPr sz="2400">
              <a:latin typeface="Arial"/>
              <a:ea typeface="Arial"/>
              <a:cs typeface="Arial"/>
              <a:sym typeface="Arial"/>
            </a:endParaRPr>
          </a:p>
        </p:txBody>
      </p:sp>
      <p:sp>
        <p:nvSpPr>
          <p:cNvPr id="102" name="Shape 102"/>
          <p:cNvSpPr/>
          <p:nvPr/>
        </p:nvSpPr>
        <p:spPr>
          <a:xfrm>
            <a:off x="533400" y="3047999"/>
            <a:ext cx="7848600" cy="293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800"/>
              <a:t>Each of the three distinct terms represents a category, in this example, "men," "mortal," and "Socrates." "Mortal" is the </a:t>
            </a:r>
            <a:r>
              <a:rPr sz="2800">
                <a:solidFill>
                  <a:srgbClr val="FF0000"/>
                </a:solidFill>
              </a:rPr>
              <a:t>major</a:t>
            </a:r>
            <a:r>
              <a:rPr sz="2800"/>
              <a:t> term; "Socrates", the </a:t>
            </a:r>
            <a:r>
              <a:rPr sz="2800">
                <a:solidFill>
                  <a:srgbClr val="7030A0"/>
                </a:solidFill>
              </a:rPr>
              <a:t>minor</a:t>
            </a:r>
            <a:r>
              <a:rPr sz="2800"/>
              <a:t> term. The premises also have one term in common with each other, which is known as the </a:t>
            </a:r>
            <a:r>
              <a:rPr i="1" sz="2800">
                <a:solidFill>
                  <a:srgbClr val="E46C0A"/>
                </a:solidFill>
              </a:rPr>
              <a:t>middle term</a:t>
            </a:r>
            <a:r>
              <a:rPr sz="2800">
                <a:solidFill>
                  <a:srgbClr val="E46C0A"/>
                </a:solidFill>
              </a:rPr>
              <a:t> </a:t>
            </a:r>
            <a:r>
              <a:rPr sz="2800"/>
              <a:t>in this example, "</a:t>
            </a:r>
            <a:r>
              <a:rPr sz="2800">
                <a:solidFill>
                  <a:srgbClr val="E46C0A"/>
                </a:solidFill>
              </a:rPr>
              <a:t>man</a:t>
            </a:r>
            <a:r>
              <a:rPr sz="2800"/>
              <a:t>."</a:t>
            </a:r>
          </a:p>
        </p:txBody>
      </p:sp>
      <p:sp>
        <p:nvSpPr>
          <p:cNvPr id="103" name="Shape 103"/>
          <p:cNvSpPr/>
          <p:nvPr/>
        </p:nvSpPr>
        <p:spPr>
          <a:xfrm flipH="1" flipV="1">
            <a:off x="3581399" y="609599"/>
            <a:ext cx="1143001" cy="3124201"/>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
        <p:nvSpPr>
          <p:cNvPr id="104" name="Shape 104"/>
          <p:cNvSpPr/>
          <p:nvPr/>
        </p:nvSpPr>
        <p:spPr>
          <a:xfrm flipH="1" flipV="1">
            <a:off x="990599" y="990599"/>
            <a:ext cx="4876801" cy="2667002"/>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
        <p:nvSpPr>
          <p:cNvPr id="105" name="Shape 105"/>
          <p:cNvSpPr/>
          <p:nvPr/>
        </p:nvSpPr>
        <p:spPr>
          <a:xfrm flipV="1">
            <a:off x="1219199" y="1295399"/>
            <a:ext cx="2438402" cy="2895601"/>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nvSpPr>
        <p:spPr>
          <a:xfrm>
            <a:off x="228600" y="76200"/>
            <a:ext cx="8534400" cy="725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600"/>
              <a:t>A </a:t>
            </a:r>
            <a:r>
              <a:rPr i="1" sz="4000"/>
              <a:t>deductive argument</a:t>
            </a:r>
            <a:r>
              <a:rPr sz="4000"/>
              <a:t> is an argument </a:t>
            </a:r>
            <a:r>
              <a:rPr sz="4000">
                <a:hlinkClick r:id="rId2" invalidUrl="" action="" tgtFrame="" tooltip="" history="1" highlightClick="0" endSnd="0"/>
              </a:rPr>
              <a:t> </a:t>
            </a:r>
            <a:r>
              <a:rPr sz="4000"/>
              <a:t>  in which it is thought that the premises provide a </a:t>
            </a:r>
            <a:r>
              <a:rPr i="1" sz="4000"/>
              <a:t>guarantee</a:t>
            </a:r>
            <a:r>
              <a:rPr sz="4000"/>
              <a:t> of the truth of the conclusion.</a:t>
            </a:r>
            <a:endParaRPr sz="4000"/>
          </a:p>
          <a:p>
            <a:pPr lvl="0"/>
            <a:endParaRPr sz="4000"/>
          </a:p>
          <a:p>
            <a:pPr lvl="0"/>
            <a:r>
              <a:rPr sz="4000"/>
              <a:t> In a deductive argument, the premises are intended to provide support for the conclusion that is so strong that, if the premises are true, it would be </a:t>
            </a:r>
            <a:r>
              <a:rPr i="1" sz="4000"/>
              <a:t>impossible</a:t>
            </a:r>
            <a:r>
              <a:rPr sz="4000"/>
              <a:t> for the conclusion to be false.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16" presetID="4" grpId="1" fill="hold">
                                  <p:stCondLst>
                                    <p:cond delay="0"/>
                                  </p:stCondLst>
                                  <p:iterate type="el" backwards="0">
                                    <p:tmAbs val="0"/>
                                  </p:iterate>
                                  <p:childTnLst>
                                    <p:set>
                                      <p:cBhvr>
                                        <p:cTn id="6" fill="hold"/>
                                        <p:tgtEl>
                                          <p:spTgt spid="53">
                                            <p:bg/>
                                          </p:spTgt>
                                        </p:tgtEl>
                                        <p:attrNameLst>
                                          <p:attrName>style.visibility</p:attrName>
                                        </p:attrNameLst>
                                      </p:cBhvr>
                                      <p:to>
                                        <p:strVal val="visible"/>
                                      </p:to>
                                    </p:set>
                                    <p:animEffect filter="box(in)" transition="in">
                                      <p:cBhvr>
                                        <p:cTn id="7" dur="2000"/>
                                        <p:tgtEl>
                                          <p:spTgt spid="53">
                                            <p:bg/>
                                          </p:spTgt>
                                        </p:tgtEl>
                                      </p:cBhvr>
                                    </p:animEffect>
                                  </p:childTnLst>
                                </p:cTn>
                              </p:par>
                              <p:par>
                                <p:cTn id="8" presetClass="entr" presetSubtype="16" presetID="4" grpId="1" fill="hold">
                                  <p:stCondLst>
                                    <p:cond delay="0"/>
                                  </p:stCondLst>
                                  <p:iterate type="el" backwards="0">
                                    <p:tmAbs val="0"/>
                                  </p:iterate>
                                  <p:childTnLst>
                                    <p:set>
                                      <p:cBhvr>
                                        <p:cTn id="9" fill="hold"/>
                                        <p:tgtEl>
                                          <p:spTgt spid="53">
                                            <p:txEl>
                                              <p:pRg st="0" end="0"/>
                                            </p:txEl>
                                          </p:spTgt>
                                        </p:tgtEl>
                                        <p:attrNameLst>
                                          <p:attrName>style.visibility</p:attrName>
                                        </p:attrNameLst>
                                      </p:cBhvr>
                                      <p:to>
                                        <p:strVal val="visible"/>
                                      </p:to>
                                    </p:set>
                                    <p:animEffect filter="box(in)" transition="in">
                                      <p:cBhvr>
                                        <p:cTn id="10" dur="2000"/>
                                        <p:tgtEl>
                                          <p:spTgt spid="53">
                                            <p:txEl>
                                              <p:pRg st="0" end="0"/>
                                            </p:txEl>
                                          </p:spTgt>
                                        </p:tgtEl>
                                      </p:cBhvr>
                                    </p:animEffect>
                                  </p:childTnLst>
                                </p:cTn>
                              </p:par>
                            </p:childTnLst>
                          </p:cTn>
                        </p:par>
                        <p:par>
                          <p:cTn id="11" fill="hold">
                            <p:stCondLst>
                              <p:cond delay="2000"/>
                            </p:stCondLst>
                            <p:childTnLst>
                              <p:par>
                                <p:cTn id="12" nodeType="afterEffect" presetClass="entr" presetSubtype="16" presetID="4" grpId="1" fill="hold">
                                  <p:stCondLst>
                                    <p:cond delay="0"/>
                                  </p:stCondLst>
                                  <p:iterate type="el" backwards="0">
                                    <p:tmAbs val="0"/>
                                  </p:iterate>
                                  <p:childTnLst>
                                    <p:set>
                                      <p:cBhvr>
                                        <p:cTn id="13" fill="hold"/>
                                        <p:tgtEl>
                                          <p:spTgt spid="53">
                                            <p:txEl>
                                              <p:pRg st="1" end="1"/>
                                            </p:txEl>
                                          </p:spTgt>
                                        </p:tgtEl>
                                        <p:attrNameLst>
                                          <p:attrName>style.visibility</p:attrName>
                                        </p:attrNameLst>
                                      </p:cBhvr>
                                      <p:to>
                                        <p:strVal val="visible"/>
                                      </p:to>
                                    </p:set>
                                    <p:animEffect filter="box(in)" transition="in">
                                      <p:cBhvr>
                                        <p:cTn id="14" dur="2000"/>
                                        <p:tgtEl>
                                          <p:spTgt spid="5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16" presetID="4" grpId="1" fill="hold">
                                  <p:stCondLst>
                                    <p:cond delay="0"/>
                                  </p:stCondLst>
                                  <p:iterate type="el" backwards="0">
                                    <p:tmAbs val="0"/>
                                  </p:iterate>
                                  <p:childTnLst>
                                    <p:set>
                                      <p:cBhvr>
                                        <p:cTn id="18" fill="hold"/>
                                        <p:tgtEl>
                                          <p:spTgt spid="53">
                                            <p:txEl>
                                              <p:pRg st="2" end="2"/>
                                            </p:txEl>
                                          </p:spTgt>
                                        </p:tgtEl>
                                        <p:attrNameLst>
                                          <p:attrName>style.visibility</p:attrName>
                                        </p:attrNameLst>
                                      </p:cBhvr>
                                      <p:to>
                                        <p:strVal val="visible"/>
                                      </p:to>
                                    </p:set>
                                    <p:animEffect filter="box(in)" transition="in">
                                      <p:cBhvr>
                                        <p:cTn id="19" dur="2000"/>
                                        <p:tgtEl>
                                          <p:spTgt spid="53">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3" grpId="1"/>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nvSpPr>
        <p:spPr>
          <a:xfrm>
            <a:off x="0" y="479009"/>
            <a:ext cx="7467600" cy="170540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sz="2800">
                <a:latin typeface="Arial"/>
                <a:ea typeface="Arial"/>
                <a:cs typeface="Arial"/>
                <a:sym typeface="Arial"/>
              </a:rPr>
              <a:t>Major premise: All mortals </a:t>
            </a:r>
            <a:r>
              <a:rPr sz="2800">
                <a:solidFill>
                  <a:srgbClr val="FF0000"/>
                </a:solidFill>
                <a:latin typeface="Arial"/>
                <a:ea typeface="Arial"/>
                <a:cs typeface="Arial"/>
                <a:sym typeface="Arial"/>
              </a:rPr>
              <a:t>die</a:t>
            </a:r>
            <a:r>
              <a:rPr sz="2800">
                <a:latin typeface="Arial"/>
                <a:ea typeface="Arial"/>
                <a:cs typeface="Arial"/>
                <a:sym typeface="Arial"/>
              </a:rPr>
              <a:t>. </a:t>
            </a:r>
            <a:endParaRPr sz="2800">
              <a:latin typeface="Arial"/>
              <a:ea typeface="Arial"/>
              <a:cs typeface="Arial"/>
              <a:sym typeface="Arial"/>
            </a:endParaRPr>
          </a:p>
          <a:p>
            <a:pPr lvl="1"/>
            <a:r>
              <a:rPr sz="2800">
                <a:latin typeface="Arial"/>
                <a:ea typeface="Arial"/>
                <a:cs typeface="Arial"/>
                <a:sym typeface="Arial"/>
              </a:rPr>
              <a:t>Minor premise: All </a:t>
            </a:r>
            <a:r>
              <a:rPr sz="2800">
                <a:solidFill>
                  <a:srgbClr val="7030A0"/>
                </a:solidFill>
                <a:latin typeface="Arial"/>
                <a:ea typeface="Arial"/>
                <a:cs typeface="Arial"/>
                <a:sym typeface="Arial"/>
              </a:rPr>
              <a:t>men</a:t>
            </a:r>
            <a:r>
              <a:rPr sz="2800">
                <a:latin typeface="Arial"/>
                <a:ea typeface="Arial"/>
                <a:cs typeface="Arial"/>
                <a:sym typeface="Arial"/>
              </a:rPr>
              <a:t> are </a:t>
            </a:r>
            <a:r>
              <a:rPr sz="2800">
                <a:solidFill>
                  <a:srgbClr val="E46C0A"/>
                </a:solidFill>
                <a:latin typeface="Arial"/>
                <a:ea typeface="Arial"/>
                <a:cs typeface="Arial"/>
                <a:sym typeface="Arial"/>
              </a:rPr>
              <a:t>mortals</a:t>
            </a:r>
            <a:r>
              <a:rPr sz="2800">
                <a:latin typeface="Arial"/>
                <a:ea typeface="Arial"/>
                <a:cs typeface="Arial"/>
                <a:sym typeface="Arial"/>
              </a:rPr>
              <a:t>. </a:t>
            </a:r>
            <a:endParaRPr sz="2800">
              <a:latin typeface="Arial"/>
              <a:ea typeface="Arial"/>
              <a:cs typeface="Arial"/>
              <a:sym typeface="Arial"/>
            </a:endParaRPr>
          </a:p>
          <a:p>
            <a:pPr lvl="1"/>
            <a:r>
              <a:rPr sz="2800">
                <a:latin typeface="Arial"/>
                <a:ea typeface="Arial"/>
                <a:cs typeface="Arial"/>
                <a:sym typeface="Arial"/>
              </a:rPr>
              <a:t>Conclusion: All men die.</a:t>
            </a:r>
            <a:endParaRPr sz="2800">
              <a:latin typeface="Arial"/>
              <a:ea typeface="Arial"/>
              <a:cs typeface="Arial"/>
              <a:sym typeface="Arial"/>
            </a:endParaRPr>
          </a:p>
        </p:txBody>
      </p:sp>
      <p:sp>
        <p:nvSpPr>
          <p:cNvPr id="108" name="Shape 108"/>
          <p:cNvSpPr/>
          <p:nvPr/>
        </p:nvSpPr>
        <p:spPr>
          <a:xfrm>
            <a:off x="838200" y="2971799"/>
            <a:ext cx="7239000" cy="2225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600"/>
              <a:t>Here, the </a:t>
            </a:r>
            <a:r>
              <a:rPr sz="3600">
                <a:solidFill>
                  <a:srgbClr val="FF0000"/>
                </a:solidFill>
              </a:rPr>
              <a:t>major</a:t>
            </a:r>
            <a:r>
              <a:rPr sz="3600"/>
              <a:t> term is "die", the </a:t>
            </a:r>
            <a:r>
              <a:rPr sz="3600">
                <a:solidFill>
                  <a:srgbClr val="7030A0"/>
                </a:solidFill>
              </a:rPr>
              <a:t>minor</a:t>
            </a:r>
            <a:r>
              <a:rPr sz="3600"/>
              <a:t> term is "men," and the</a:t>
            </a:r>
            <a:r>
              <a:rPr sz="3600">
                <a:solidFill>
                  <a:srgbClr val="E46C0A"/>
                </a:solidFill>
              </a:rPr>
              <a:t> middle </a:t>
            </a:r>
            <a:r>
              <a:rPr sz="3600"/>
              <a:t>term is "mortals". Both of the premises are universal.</a:t>
            </a:r>
          </a:p>
        </p:txBody>
      </p:sp>
      <p:sp>
        <p:nvSpPr>
          <p:cNvPr id="109" name="Shape 109"/>
          <p:cNvSpPr/>
          <p:nvPr/>
        </p:nvSpPr>
        <p:spPr>
          <a:xfrm flipV="1">
            <a:off x="3276600" y="838199"/>
            <a:ext cx="1295401" cy="2438401"/>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
        <p:nvSpPr>
          <p:cNvPr id="110" name="Shape 110"/>
          <p:cNvSpPr/>
          <p:nvPr/>
        </p:nvSpPr>
        <p:spPr>
          <a:xfrm flipH="1" flipV="1">
            <a:off x="5638799" y="1295399"/>
            <a:ext cx="1143001" cy="2590801"/>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
        <p:nvSpPr>
          <p:cNvPr id="111" name="Shape 111"/>
          <p:cNvSpPr/>
          <p:nvPr/>
        </p:nvSpPr>
        <p:spPr>
          <a:xfrm flipV="1">
            <a:off x="1523999" y="1295399"/>
            <a:ext cx="2209802" cy="2667001"/>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107">
                                            <p:bg/>
                                          </p:spTgt>
                                        </p:tgtEl>
                                        <p:attrNameLst>
                                          <p:attrName>style.visibility</p:attrName>
                                        </p:attrNameLst>
                                      </p:cBhvr>
                                      <p:to>
                                        <p:strVal val="visible"/>
                                      </p:to>
                                    </p:set>
                                    <p:animEffect filter="fade" transition="in">
                                      <p:cBhvr>
                                        <p:cTn id="7" dur="2000"/>
                                        <p:tgtEl>
                                          <p:spTgt spid="107">
                                            <p:bg/>
                                          </p:spTgt>
                                        </p:tgtEl>
                                      </p:cBhvr>
                                    </p:animEffect>
                                  </p:childTnLst>
                                </p:cTn>
                              </p:par>
                              <p:par>
                                <p:cTn id="8" presetClass="entr" presetSubtype="0" presetID="10" grpId="1" fill="hold">
                                  <p:stCondLst>
                                    <p:cond delay="0"/>
                                  </p:stCondLst>
                                  <p:iterate type="el" backwards="0">
                                    <p:tmAbs val="0"/>
                                  </p:iterate>
                                  <p:childTnLst>
                                    <p:set>
                                      <p:cBhvr>
                                        <p:cTn id="9" fill="hold"/>
                                        <p:tgtEl>
                                          <p:spTgt spid="107">
                                            <p:txEl>
                                              <p:pRg st="0" end="0"/>
                                            </p:txEl>
                                          </p:spTgt>
                                        </p:tgtEl>
                                        <p:attrNameLst>
                                          <p:attrName>style.visibility</p:attrName>
                                        </p:attrNameLst>
                                      </p:cBhvr>
                                      <p:to>
                                        <p:strVal val="visible"/>
                                      </p:to>
                                    </p:set>
                                    <p:animEffect filter="fade" transition="in">
                                      <p:cBhvr>
                                        <p:cTn id="10" dur="2000"/>
                                        <p:tgtEl>
                                          <p:spTgt spid="107">
                                            <p:txEl>
                                              <p:pRg st="0" end="0"/>
                                            </p:txEl>
                                          </p:spTgt>
                                        </p:tgtEl>
                                      </p:cBhvr>
                                    </p:animEffect>
                                  </p:childTnLst>
                                </p:cTn>
                              </p:par>
                            </p:childTnLst>
                          </p:cTn>
                        </p:par>
                        <p:par>
                          <p:cTn id="11" fill="hold">
                            <p:stCondLst>
                              <p:cond delay="2000"/>
                            </p:stCondLst>
                            <p:childTnLst>
                              <p:par>
                                <p:cTn id="12" nodeType="afterEffect" presetClass="entr" presetSubtype="0" presetID="10" grpId="1" fill="hold">
                                  <p:stCondLst>
                                    <p:cond delay="0"/>
                                  </p:stCondLst>
                                  <p:iterate type="el" backwards="0">
                                    <p:tmAbs val="0"/>
                                  </p:iterate>
                                  <p:childTnLst>
                                    <p:set>
                                      <p:cBhvr>
                                        <p:cTn id="13" fill="hold"/>
                                        <p:tgtEl>
                                          <p:spTgt spid="107">
                                            <p:txEl>
                                              <p:pRg st="1" end="1"/>
                                            </p:txEl>
                                          </p:spTgt>
                                        </p:tgtEl>
                                        <p:attrNameLst>
                                          <p:attrName>style.visibility</p:attrName>
                                        </p:attrNameLst>
                                      </p:cBhvr>
                                      <p:to>
                                        <p:strVal val="visible"/>
                                      </p:to>
                                    </p:set>
                                    <p:animEffect filter="fade" transition="in">
                                      <p:cBhvr>
                                        <p:cTn id="14" dur="2000"/>
                                        <p:tgtEl>
                                          <p:spTgt spid="107">
                                            <p:txEl>
                                              <p:pRg st="1" end="1"/>
                                            </p:txEl>
                                          </p:spTgt>
                                        </p:tgtEl>
                                      </p:cBhvr>
                                    </p:animEffect>
                                  </p:childTnLst>
                                </p:cTn>
                              </p:par>
                            </p:childTnLst>
                          </p:cTn>
                        </p:par>
                        <p:par>
                          <p:cTn id="15" fill="hold">
                            <p:stCondLst>
                              <p:cond delay="4000"/>
                            </p:stCondLst>
                            <p:childTnLst>
                              <p:par>
                                <p:cTn id="16" nodeType="afterEffect" presetClass="entr" presetSubtype="0" presetID="10" grpId="1" fill="hold">
                                  <p:stCondLst>
                                    <p:cond delay="0"/>
                                  </p:stCondLst>
                                  <p:iterate type="el" backwards="0">
                                    <p:tmAbs val="0"/>
                                  </p:iterate>
                                  <p:childTnLst>
                                    <p:set>
                                      <p:cBhvr>
                                        <p:cTn id="17" fill="hold"/>
                                        <p:tgtEl>
                                          <p:spTgt spid="107">
                                            <p:txEl>
                                              <p:pRg st="2" end="2"/>
                                            </p:txEl>
                                          </p:spTgt>
                                        </p:tgtEl>
                                        <p:attrNameLst>
                                          <p:attrName>style.visibility</p:attrName>
                                        </p:attrNameLst>
                                      </p:cBhvr>
                                      <p:to>
                                        <p:strVal val="visible"/>
                                      </p:to>
                                    </p:set>
                                    <p:animEffect filter="fade" transition="in">
                                      <p:cBhvr>
                                        <p:cTn id="18" dur="2000"/>
                                        <p:tgtEl>
                                          <p:spTgt spid="10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0" presetID="10" grpId="2" fill="hold">
                                  <p:stCondLst>
                                    <p:cond delay="0"/>
                                  </p:stCondLst>
                                  <p:iterate type="el" backwards="0">
                                    <p:tmAbs val="0"/>
                                  </p:iterate>
                                  <p:childTnLst>
                                    <p:set>
                                      <p:cBhvr>
                                        <p:cTn id="22" fill="hold"/>
                                        <p:tgtEl>
                                          <p:spTgt spid="108"/>
                                        </p:tgtEl>
                                        <p:attrNameLst>
                                          <p:attrName>style.visibility</p:attrName>
                                        </p:attrNameLst>
                                      </p:cBhvr>
                                      <p:to>
                                        <p:strVal val="visible"/>
                                      </p:to>
                                    </p:set>
                                    <p:animEffect filter="fade" transition="in">
                                      <p:cBhvr>
                                        <p:cTn id="23" dur="500"/>
                                        <p:tgtEl>
                                          <p:spTgt spid="108"/>
                                        </p:tgtEl>
                                      </p:cBhvr>
                                    </p:animEffect>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0" presetID="10" grpId="1" fill="hold">
                                  <p:stCondLst>
                                    <p:cond delay="0"/>
                                  </p:stCondLst>
                                  <p:iterate type="el" backwards="0">
                                    <p:tmAbs val="0"/>
                                  </p:iterate>
                                  <p:childTnLst>
                                    <p:set>
                                      <p:cBhvr>
                                        <p:cTn id="27" fill="hold"/>
                                        <p:tgtEl>
                                          <p:spTgt spid="107">
                                            <p:txEl>
                                              <p:pRg st="3" end="3"/>
                                            </p:txEl>
                                          </p:spTgt>
                                        </p:tgtEl>
                                        <p:attrNameLst>
                                          <p:attrName>style.visibility</p:attrName>
                                        </p:attrNameLst>
                                      </p:cBhvr>
                                      <p:to>
                                        <p:strVal val="visible"/>
                                      </p:to>
                                    </p:set>
                                    <p:animEffect filter="fade" transition="in">
                                      <p:cBhvr>
                                        <p:cTn id="28" dur="2000"/>
                                        <p:tgtEl>
                                          <p:spTgt spid="107">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07" grpId="1"/>
      <p:bldP build="whole" bldLvl="1" animBg="1" rev="0" advAuto="0" spid="108" grpId="2"/>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nvSpPr>
        <p:spPr>
          <a:xfrm>
            <a:off x="1981200" y="208003"/>
            <a:ext cx="7162800" cy="184676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sz="3200">
                <a:latin typeface="Arial"/>
                <a:ea typeface="Arial"/>
                <a:cs typeface="Arial"/>
                <a:sym typeface="Arial"/>
              </a:rPr>
              <a:t>All animals are mortal. </a:t>
            </a:r>
            <a:endParaRPr sz="3200">
              <a:latin typeface="Arial"/>
              <a:ea typeface="Arial"/>
              <a:cs typeface="Arial"/>
              <a:sym typeface="Arial"/>
            </a:endParaRPr>
          </a:p>
          <a:p>
            <a:pPr lvl="1"/>
            <a:r>
              <a:rPr sz="3200">
                <a:latin typeface="Arial"/>
                <a:ea typeface="Arial"/>
                <a:cs typeface="Arial"/>
                <a:sym typeface="Arial"/>
              </a:rPr>
              <a:t>All men are animals. </a:t>
            </a:r>
            <a:endParaRPr sz="3200">
              <a:latin typeface="Arial"/>
              <a:ea typeface="Arial"/>
              <a:cs typeface="Arial"/>
              <a:sym typeface="Arial"/>
            </a:endParaRPr>
          </a:p>
          <a:p>
            <a:pPr lvl="1"/>
            <a:r>
              <a:rPr sz="3200">
                <a:latin typeface="Arial"/>
                <a:ea typeface="Arial"/>
                <a:cs typeface="Arial"/>
                <a:sym typeface="Arial"/>
              </a:rPr>
              <a:t>All men are mortal</a:t>
            </a:r>
            <a:r>
              <a:rPr sz="2400">
                <a:latin typeface="Arial"/>
                <a:ea typeface="Arial"/>
                <a:cs typeface="Arial"/>
                <a:sym typeface="Arial"/>
              </a:rPr>
              <a:t>.</a:t>
            </a:r>
            <a:endParaRPr sz="2400">
              <a:latin typeface="Arial"/>
              <a:ea typeface="Arial"/>
              <a:cs typeface="Arial"/>
              <a:sym typeface="Arial"/>
            </a:endParaRPr>
          </a:p>
        </p:txBody>
      </p:sp>
      <p:sp>
        <p:nvSpPr>
          <p:cNvPr id="114" name="Shape 114"/>
          <p:cNvSpPr/>
          <p:nvPr/>
        </p:nvSpPr>
        <p:spPr>
          <a:xfrm>
            <a:off x="457200" y="1936378"/>
            <a:ext cx="8686800" cy="195774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sz="3200">
                <a:latin typeface="Arial"/>
                <a:ea typeface="Arial"/>
                <a:cs typeface="Arial"/>
                <a:sym typeface="Arial"/>
              </a:rPr>
              <a:t>No reptiles have fur. </a:t>
            </a:r>
            <a:endParaRPr sz="3200">
              <a:latin typeface="Arial"/>
              <a:ea typeface="Arial"/>
              <a:cs typeface="Arial"/>
              <a:sym typeface="Arial"/>
            </a:endParaRPr>
          </a:p>
          <a:p>
            <a:pPr lvl="1"/>
            <a:r>
              <a:rPr sz="3200">
                <a:latin typeface="Arial"/>
                <a:ea typeface="Arial"/>
                <a:cs typeface="Arial"/>
                <a:sym typeface="Arial"/>
              </a:rPr>
              <a:t>All snakes are reptiles. </a:t>
            </a:r>
            <a:endParaRPr sz="3200">
              <a:latin typeface="Arial"/>
              <a:ea typeface="Arial"/>
              <a:cs typeface="Arial"/>
              <a:sym typeface="Arial"/>
            </a:endParaRPr>
          </a:p>
          <a:p>
            <a:pPr lvl="1"/>
            <a:r>
              <a:rPr sz="3200">
                <a:latin typeface="Arial"/>
                <a:ea typeface="Arial"/>
                <a:cs typeface="Arial"/>
                <a:sym typeface="Arial"/>
              </a:rPr>
              <a:t>No snakes have fur.</a:t>
            </a:r>
            <a:endParaRPr sz="3200">
              <a:latin typeface="Arial"/>
              <a:ea typeface="Arial"/>
              <a:cs typeface="Arial"/>
              <a:sym typeface="Arial"/>
            </a:endParaRPr>
          </a:p>
        </p:txBody>
      </p:sp>
      <p:sp>
        <p:nvSpPr>
          <p:cNvPr id="115" name="Shape 115"/>
          <p:cNvSpPr/>
          <p:nvPr/>
        </p:nvSpPr>
        <p:spPr>
          <a:xfrm>
            <a:off x="0" y="4075270"/>
            <a:ext cx="9144000" cy="195774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sz="3200">
                <a:latin typeface="Arial"/>
                <a:ea typeface="Arial"/>
                <a:cs typeface="Arial"/>
                <a:sym typeface="Arial"/>
              </a:rPr>
              <a:t>No homework is fun. </a:t>
            </a:r>
            <a:endParaRPr sz="3200">
              <a:latin typeface="Arial"/>
              <a:ea typeface="Arial"/>
              <a:cs typeface="Arial"/>
              <a:sym typeface="Arial"/>
            </a:endParaRPr>
          </a:p>
          <a:p>
            <a:pPr lvl="1"/>
            <a:r>
              <a:rPr sz="3200">
                <a:latin typeface="Arial"/>
                <a:ea typeface="Arial"/>
                <a:cs typeface="Arial"/>
                <a:sym typeface="Arial"/>
              </a:rPr>
              <a:t>Some reading is homework. </a:t>
            </a:r>
            <a:endParaRPr sz="3200">
              <a:latin typeface="Arial"/>
              <a:ea typeface="Arial"/>
              <a:cs typeface="Arial"/>
              <a:sym typeface="Arial"/>
            </a:endParaRPr>
          </a:p>
          <a:p>
            <a:pPr lvl="1"/>
            <a:r>
              <a:rPr sz="3200">
                <a:latin typeface="Arial"/>
                <a:ea typeface="Arial"/>
                <a:cs typeface="Arial"/>
                <a:sym typeface="Arial"/>
              </a:rPr>
              <a:t>Some reading is not fun</a:t>
            </a:r>
            <a:endParaRPr sz="3200">
              <a:latin typeface="Arial"/>
              <a:ea typeface="Arial"/>
              <a:cs typeface="Arial"/>
              <a:sym typeface="Aria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8" presetID="17" grpId="1" fill="hold">
                                  <p:stCondLst>
                                    <p:cond delay="0"/>
                                  </p:stCondLst>
                                  <p:iterate type="el" backwards="0">
                                    <p:tmAbs val="0"/>
                                  </p:iterate>
                                  <p:childTnLst>
                                    <p:set>
                                      <p:cBhvr>
                                        <p:cTn id="6" fill="hold"/>
                                        <p:tgtEl>
                                          <p:spTgt spid="113">
                                            <p:bg/>
                                          </p:spTgt>
                                        </p:tgtEl>
                                        <p:attrNameLst>
                                          <p:attrName>style.visibility</p:attrName>
                                        </p:attrNameLst>
                                      </p:cBhvr>
                                      <p:to>
                                        <p:strVal val="visible"/>
                                      </p:to>
                                    </p:set>
                                    <p:anim calcmode="lin" valueType="num">
                                      <p:cBhvr>
                                        <p:cTn id="7" dur="5000" fill="hold"/>
                                        <p:tgtEl>
                                          <p:spTgt spid="113">
                                            <p:bg/>
                                          </p:spTgt>
                                        </p:tgtEl>
                                        <p:attrNameLst>
                                          <p:attrName>ppt_x</p:attrName>
                                        </p:attrNameLst>
                                      </p:cBhvr>
                                      <p:tavLst>
                                        <p:tav tm="0">
                                          <p:val>
                                            <p:strVal val="#ppt_x-#ppt_w/2"/>
                                          </p:val>
                                        </p:tav>
                                        <p:tav tm="100000">
                                          <p:val>
                                            <p:strVal val="#ppt_x"/>
                                          </p:val>
                                        </p:tav>
                                      </p:tavLst>
                                    </p:anim>
                                    <p:anim calcmode="lin" valueType="num">
                                      <p:cBhvr>
                                        <p:cTn id="8" dur="5000" fill="hold"/>
                                        <p:tgtEl>
                                          <p:spTgt spid="113">
                                            <p:bg/>
                                          </p:spTgt>
                                        </p:tgtEl>
                                        <p:attrNameLst>
                                          <p:attrName>ppt_y</p:attrName>
                                        </p:attrNameLst>
                                      </p:cBhvr>
                                      <p:tavLst>
                                        <p:tav tm="0">
                                          <p:val>
                                            <p:strVal val="#ppt_y"/>
                                          </p:val>
                                        </p:tav>
                                        <p:tav tm="100000">
                                          <p:val>
                                            <p:strVal val="#ppt_y"/>
                                          </p:val>
                                        </p:tav>
                                      </p:tavLst>
                                    </p:anim>
                                    <p:anim calcmode="lin" valueType="num">
                                      <p:cBhvr>
                                        <p:cTn id="9" dur="5000" fill="hold"/>
                                        <p:tgtEl>
                                          <p:spTgt spid="113">
                                            <p:bg/>
                                          </p:spTgt>
                                        </p:tgtEl>
                                        <p:attrNameLst>
                                          <p:attrName>ppt_w</p:attrName>
                                        </p:attrNameLst>
                                      </p:cBhvr>
                                      <p:tavLst>
                                        <p:tav tm="0">
                                          <p:val>
                                            <p:fltVal val="0"/>
                                          </p:val>
                                        </p:tav>
                                        <p:tav tm="100000">
                                          <p:val>
                                            <p:strVal val="#ppt_w"/>
                                          </p:val>
                                        </p:tav>
                                      </p:tavLst>
                                    </p:anim>
                                    <p:anim calcmode="lin" valueType="num">
                                      <p:cBhvr>
                                        <p:cTn id="10" dur="5000" fill="hold"/>
                                        <p:tgtEl>
                                          <p:spTgt spid="113">
                                            <p:bg/>
                                          </p:spTgt>
                                        </p:tgtEl>
                                        <p:attrNameLst>
                                          <p:attrName>ppt_h</p:attrName>
                                        </p:attrNameLst>
                                      </p:cBhvr>
                                      <p:tavLst>
                                        <p:tav tm="0">
                                          <p:val>
                                            <p:strVal val="#ppt_h"/>
                                          </p:val>
                                        </p:tav>
                                        <p:tav tm="100000">
                                          <p:val>
                                            <p:strVal val="#ppt_h"/>
                                          </p:val>
                                        </p:tav>
                                      </p:tavLst>
                                    </p:anim>
                                  </p:childTnLst>
                                </p:cTn>
                              </p:par>
                              <p:par>
                                <p:cTn id="11" presetClass="entr" presetSubtype="8" presetID="17" grpId="1" fill="hold">
                                  <p:stCondLst>
                                    <p:cond delay="0"/>
                                  </p:stCondLst>
                                  <p:iterate type="el" backwards="0">
                                    <p:tmAbs val="0"/>
                                  </p:iterate>
                                  <p:childTnLst>
                                    <p:set>
                                      <p:cBhvr>
                                        <p:cTn id="12" fill="hold"/>
                                        <p:tgtEl>
                                          <p:spTgt spid="113">
                                            <p:txEl>
                                              <p:pRg st="0" end="0"/>
                                            </p:txEl>
                                          </p:spTgt>
                                        </p:tgtEl>
                                        <p:attrNameLst>
                                          <p:attrName>style.visibility</p:attrName>
                                        </p:attrNameLst>
                                      </p:cBhvr>
                                      <p:to>
                                        <p:strVal val="visible"/>
                                      </p:to>
                                    </p:set>
                                    <p:anim calcmode="lin" valueType="num">
                                      <p:cBhvr>
                                        <p:cTn id="13" dur="5000" fill="hold"/>
                                        <p:tgtEl>
                                          <p:spTgt spid="113">
                                            <p:txEl>
                                              <p:pRg st="0" end="0"/>
                                            </p:txEl>
                                          </p:spTgt>
                                        </p:tgtEl>
                                        <p:attrNameLst>
                                          <p:attrName>ppt_x</p:attrName>
                                        </p:attrNameLst>
                                      </p:cBhvr>
                                      <p:tavLst>
                                        <p:tav tm="0">
                                          <p:val>
                                            <p:strVal val="#ppt_x-#ppt_w/2"/>
                                          </p:val>
                                        </p:tav>
                                        <p:tav tm="100000">
                                          <p:val>
                                            <p:strVal val="#ppt_x"/>
                                          </p:val>
                                        </p:tav>
                                      </p:tavLst>
                                    </p:anim>
                                    <p:anim calcmode="lin" valueType="num">
                                      <p:cBhvr>
                                        <p:cTn id="14" dur="5000" fill="hold"/>
                                        <p:tgtEl>
                                          <p:spTgt spid="113">
                                            <p:txEl>
                                              <p:pRg st="0" end="0"/>
                                            </p:txEl>
                                          </p:spTgt>
                                        </p:tgtEl>
                                        <p:attrNameLst>
                                          <p:attrName>ppt_y</p:attrName>
                                        </p:attrNameLst>
                                      </p:cBhvr>
                                      <p:tavLst>
                                        <p:tav tm="0">
                                          <p:val>
                                            <p:strVal val="#ppt_y"/>
                                          </p:val>
                                        </p:tav>
                                        <p:tav tm="100000">
                                          <p:val>
                                            <p:strVal val="#ppt_y"/>
                                          </p:val>
                                        </p:tav>
                                      </p:tavLst>
                                    </p:anim>
                                    <p:anim calcmode="lin" valueType="num">
                                      <p:cBhvr>
                                        <p:cTn id="15" dur="5000" fill="hold"/>
                                        <p:tgtEl>
                                          <p:spTgt spid="113">
                                            <p:txEl>
                                              <p:pRg st="0" end="0"/>
                                            </p:txEl>
                                          </p:spTgt>
                                        </p:tgtEl>
                                        <p:attrNameLst>
                                          <p:attrName>ppt_w</p:attrName>
                                        </p:attrNameLst>
                                      </p:cBhvr>
                                      <p:tavLst>
                                        <p:tav tm="0">
                                          <p:val>
                                            <p:fltVal val="0"/>
                                          </p:val>
                                        </p:tav>
                                        <p:tav tm="100000">
                                          <p:val>
                                            <p:strVal val="#ppt_w"/>
                                          </p:val>
                                        </p:tav>
                                      </p:tavLst>
                                    </p:anim>
                                    <p:anim calcmode="lin" valueType="num">
                                      <p:cBhvr>
                                        <p:cTn id="16" dur="5000" fill="hold"/>
                                        <p:tgtEl>
                                          <p:spTgt spid="113">
                                            <p:txEl>
                                              <p:pRg st="0" end="0"/>
                                            </p:txEl>
                                          </p:spTgt>
                                        </p:tgtEl>
                                        <p:attrNameLst>
                                          <p:attrName>ppt_h</p:attrName>
                                        </p:attrNameLst>
                                      </p:cBhvr>
                                      <p:tavLst>
                                        <p:tav tm="0">
                                          <p:val>
                                            <p:strVal val="#ppt_h"/>
                                          </p:val>
                                        </p:tav>
                                        <p:tav tm="100000">
                                          <p:val>
                                            <p:strVal val="#ppt_h"/>
                                          </p:val>
                                        </p:tav>
                                      </p:tavLst>
                                    </p:anim>
                                  </p:childTnLst>
                                </p:cTn>
                              </p:par>
                            </p:childTnLst>
                          </p:cTn>
                        </p:par>
                        <p:par>
                          <p:cTn id="17" fill="hold">
                            <p:stCondLst>
                              <p:cond delay="5000"/>
                            </p:stCondLst>
                            <p:childTnLst>
                              <p:par>
                                <p:cTn id="18" nodeType="afterEffect" presetClass="entr" presetSubtype="8" presetID="17" grpId="1" fill="hold">
                                  <p:stCondLst>
                                    <p:cond delay="0"/>
                                  </p:stCondLst>
                                  <p:iterate type="el" backwards="0">
                                    <p:tmAbs val="0"/>
                                  </p:iterate>
                                  <p:childTnLst>
                                    <p:set>
                                      <p:cBhvr>
                                        <p:cTn id="19" fill="hold"/>
                                        <p:tgtEl>
                                          <p:spTgt spid="113">
                                            <p:txEl>
                                              <p:pRg st="1" end="1"/>
                                            </p:txEl>
                                          </p:spTgt>
                                        </p:tgtEl>
                                        <p:attrNameLst>
                                          <p:attrName>style.visibility</p:attrName>
                                        </p:attrNameLst>
                                      </p:cBhvr>
                                      <p:to>
                                        <p:strVal val="visible"/>
                                      </p:to>
                                    </p:set>
                                    <p:anim calcmode="lin" valueType="num">
                                      <p:cBhvr>
                                        <p:cTn id="20" dur="5000" fill="hold"/>
                                        <p:tgtEl>
                                          <p:spTgt spid="113">
                                            <p:txEl>
                                              <p:pRg st="1" end="1"/>
                                            </p:txEl>
                                          </p:spTgt>
                                        </p:tgtEl>
                                        <p:attrNameLst>
                                          <p:attrName>ppt_x</p:attrName>
                                        </p:attrNameLst>
                                      </p:cBhvr>
                                      <p:tavLst>
                                        <p:tav tm="0">
                                          <p:val>
                                            <p:strVal val="#ppt_x-#ppt_w/2"/>
                                          </p:val>
                                        </p:tav>
                                        <p:tav tm="100000">
                                          <p:val>
                                            <p:strVal val="#ppt_x"/>
                                          </p:val>
                                        </p:tav>
                                      </p:tavLst>
                                    </p:anim>
                                    <p:anim calcmode="lin" valueType="num">
                                      <p:cBhvr>
                                        <p:cTn id="21" dur="5000" fill="hold"/>
                                        <p:tgtEl>
                                          <p:spTgt spid="113">
                                            <p:txEl>
                                              <p:pRg st="1" end="1"/>
                                            </p:txEl>
                                          </p:spTgt>
                                        </p:tgtEl>
                                        <p:attrNameLst>
                                          <p:attrName>ppt_y</p:attrName>
                                        </p:attrNameLst>
                                      </p:cBhvr>
                                      <p:tavLst>
                                        <p:tav tm="0">
                                          <p:val>
                                            <p:strVal val="#ppt_y"/>
                                          </p:val>
                                        </p:tav>
                                        <p:tav tm="100000">
                                          <p:val>
                                            <p:strVal val="#ppt_y"/>
                                          </p:val>
                                        </p:tav>
                                      </p:tavLst>
                                    </p:anim>
                                    <p:anim calcmode="lin" valueType="num">
                                      <p:cBhvr>
                                        <p:cTn id="22" dur="5000" fill="hold"/>
                                        <p:tgtEl>
                                          <p:spTgt spid="113">
                                            <p:txEl>
                                              <p:pRg st="1" end="1"/>
                                            </p:txEl>
                                          </p:spTgt>
                                        </p:tgtEl>
                                        <p:attrNameLst>
                                          <p:attrName>ppt_w</p:attrName>
                                        </p:attrNameLst>
                                      </p:cBhvr>
                                      <p:tavLst>
                                        <p:tav tm="0">
                                          <p:val>
                                            <p:fltVal val="0"/>
                                          </p:val>
                                        </p:tav>
                                        <p:tav tm="100000">
                                          <p:val>
                                            <p:strVal val="#ppt_w"/>
                                          </p:val>
                                        </p:tav>
                                      </p:tavLst>
                                    </p:anim>
                                    <p:anim calcmode="lin" valueType="num">
                                      <p:cBhvr>
                                        <p:cTn id="23" dur="5000" fill="hold"/>
                                        <p:tgtEl>
                                          <p:spTgt spid="113">
                                            <p:txEl>
                                              <p:pRg st="1" end="1"/>
                                            </p:txEl>
                                          </p:spTgt>
                                        </p:tgtEl>
                                        <p:attrNameLst>
                                          <p:attrName>ppt_h</p:attrName>
                                        </p:attrNameLst>
                                      </p:cBhvr>
                                      <p:tavLst>
                                        <p:tav tm="0">
                                          <p:val>
                                            <p:strVal val="#ppt_h"/>
                                          </p:val>
                                        </p:tav>
                                        <p:tav tm="100000">
                                          <p:val>
                                            <p:strVal val="#ppt_h"/>
                                          </p:val>
                                        </p:tav>
                                      </p:tavLst>
                                    </p:anim>
                                  </p:childTnLst>
                                </p:cTn>
                              </p:par>
                            </p:childTnLst>
                          </p:cTn>
                        </p:par>
                        <p:par>
                          <p:cTn id="24" fill="hold">
                            <p:stCondLst>
                              <p:cond delay="10000"/>
                            </p:stCondLst>
                            <p:childTnLst>
                              <p:par>
                                <p:cTn id="25" nodeType="afterEffect" presetClass="entr" presetSubtype="8" presetID="17" grpId="1" fill="hold">
                                  <p:stCondLst>
                                    <p:cond delay="0"/>
                                  </p:stCondLst>
                                  <p:iterate type="el" backwards="0">
                                    <p:tmAbs val="0"/>
                                  </p:iterate>
                                  <p:childTnLst>
                                    <p:set>
                                      <p:cBhvr>
                                        <p:cTn id="26" fill="hold"/>
                                        <p:tgtEl>
                                          <p:spTgt spid="113">
                                            <p:txEl>
                                              <p:pRg st="2" end="2"/>
                                            </p:txEl>
                                          </p:spTgt>
                                        </p:tgtEl>
                                        <p:attrNameLst>
                                          <p:attrName>style.visibility</p:attrName>
                                        </p:attrNameLst>
                                      </p:cBhvr>
                                      <p:to>
                                        <p:strVal val="visible"/>
                                      </p:to>
                                    </p:set>
                                    <p:anim calcmode="lin" valueType="num">
                                      <p:cBhvr>
                                        <p:cTn id="27" dur="5000" fill="hold"/>
                                        <p:tgtEl>
                                          <p:spTgt spid="113">
                                            <p:txEl>
                                              <p:pRg st="2" end="2"/>
                                            </p:txEl>
                                          </p:spTgt>
                                        </p:tgtEl>
                                        <p:attrNameLst>
                                          <p:attrName>ppt_x</p:attrName>
                                        </p:attrNameLst>
                                      </p:cBhvr>
                                      <p:tavLst>
                                        <p:tav tm="0">
                                          <p:val>
                                            <p:strVal val="#ppt_x-#ppt_w/2"/>
                                          </p:val>
                                        </p:tav>
                                        <p:tav tm="100000">
                                          <p:val>
                                            <p:strVal val="#ppt_x"/>
                                          </p:val>
                                        </p:tav>
                                      </p:tavLst>
                                    </p:anim>
                                    <p:anim calcmode="lin" valueType="num">
                                      <p:cBhvr>
                                        <p:cTn id="28" dur="5000" fill="hold"/>
                                        <p:tgtEl>
                                          <p:spTgt spid="113">
                                            <p:txEl>
                                              <p:pRg st="2" end="2"/>
                                            </p:txEl>
                                          </p:spTgt>
                                        </p:tgtEl>
                                        <p:attrNameLst>
                                          <p:attrName>ppt_y</p:attrName>
                                        </p:attrNameLst>
                                      </p:cBhvr>
                                      <p:tavLst>
                                        <p:tav tm="0">
                                          <p:val>
                                            <p:strVal val="#ppt_y"/>
                                          </p:val>
                                        </p:tav>
                                        <p:tav tm="100000">
                                          <p:val>
                                            <p:strVal val="#ppt_y"/>
                                          </p:val>
                                        </p:tav>
                                      </p:tavLst>
                                    </p:anim>
                                    <p:anim calcmode="lin" valueType="num">
                                      <p:cBhvr>
                                        <p:cTn id="29" dur="5000" fill="hold"/>
                                        <p:tgtEl>
                                          <p:spTgt spid="113">
                                            <p:txEl>
                                              <p:pRg st="2" end="2"/>
                                            </p:txEl>
                                          </p:spTgt>
                                        </p:tgtEl>
                                        <p:attrNameLst>
                                          <p:attrName>ppt_w</p:attrName>
                                        </p:attrNameLst>
                                      </p:cBhvr>
                                      <p:tavLst>
                                        <p:tav tm="0">
                                          <p:val>
                                            <p:fltVal val="0"/>
                                          </p:val>
                                        </p:tav>
                                        <p:tav tm="100000">
                                          <p:val>
                                            <p:strVal val="#ppt_w"/>
                                          </p:val>
                                        </p:tav>
                                      </p:tavLst>
                                    </p:anim>
                                    <p:anim calcmode="lin" valueType="num">
                                      <p:cBhvr>
                                        <p:cTn id="30" dur="5000" fill="hold"/>
                                        <p:tgtEl>
                                          <p:spTgt spid="11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8" presetID="17" grpId="2" fill="hold">
                                  <p:stCondLst>
                                    <p:cond delay="0"/>
                                  </p:stCondLst>
                                  <p:iterate type="el" backwards="0">
                                    <p:tmAbs val="0"/>
                                  </p:iterate>
                                  <p:childTnLst>
                                    <p:set>
                                      <p:cBhvr>
                                        <p:cTn id="34" fill="hold"/>
                                        <p:tgtEl>
                                          <p:spTgt spid="114">
                                            <p:bg/>
                                          </p:spTgt>
                                        </p:tgtEl>
                                        <p:attrNameLst>
                                          <p:attrName>style.visibility</p:attrName>
                                        </p:attrNameLst>
                                      </p:cBhvr>
                                      <p:to>
                                        <p:strVal val="visible"/>
                                      </p:to>
                                    </p:set>
                                    <p:anim calcmode="lin" valueType="num">
                                      <p:cBhvr>
                                        <p:cTn id="35" dur="5000" fill="hold"/>
                                        <p:tgtEl>
                                          <p:spTgt spid="114">
                                            <p:bg/>
                                          </p:spTgt>
                                        </p:tgtEl>
                                        <p:attrNameLst>
                                          <p:attrName>ppt_x</p:attrName>
                                        </p:attrNameLst>
                                      </p:cBhvr>
                                      <p:tavLst>
                                        <p:tav tm="0">
                                          <p:val>
                                            <p:strVal val="#ppt_x-#ppt_w/2"/>
                                          </p:val>
                                        </p:tav>
                                        <p:tav tm="100000">
                                          <p:val>
                                            <p:strVal val="#ppt_x"/>
                                          </p:val>
                                        </p:tav>
                                      </p:tavLst>
                                    </p:anim>
                                    <p:anim calcmode="lin" valueType="num">
                                      <p:cBhvr>
                                        <p:cTn id="36" dur="5000" fill="hold"/>
                                        <p:tgtEl>
                                          <p:spTgt spid="114">
                                            <p:bg/>
                                          </p:spTgt>
                                        </p:tgtEl>
                                        <p:attrNameLst>
                                          <p:attrName>ppt_y</p:attrName>
                                        </p:attrNameLst>
                                      </p:cBhvr>
                                      <p:tavLst>
                                        <p:tav tm="0">
                                          <p:val>
                                            <p:strVal val="#ppt_y"/>
                                          </p:val>
                                        </p:tav>
                                        <p:tav tm="100000">
                                          <p:val>
                                            <p:strVal val="#ppt_y"/>
                                          </p:val>
                                        </p:tav>
                                      </p:tavLst>
                                    </p:anim>
                                    <p:anim calcmode="lin" valueType="num">
                                      <p:cBhvr>
                                        <p:cTn id="37" dur="5000" fill="hold"/>
                                        <p:tgtEl>
                                          <p:spTgt spid="114">
                                            <p:bg/>
                                          </p:spTgt>
                                        </p:tgtEl>
                                        <p:attrNameLst>
                                          <p:attrName>ppt_w</p:attrName>
                                        </p:attrNameLst>
                                      </p:cBhvr>
                                      <p:tavLst>
                                        <p:tav tm="0">
                                          <p:val>
                                            <p:fltVal val="0"/>
                                          </p:val>
                                        </p:tav>
                                        <p:tav tm="100000">
                                          <p:val>
                                            <p:strVal val="#ppt_w"/>
                                          </p:val>
                                        </p:tav>
                                      </p:tavLst>
                                    </p:anim>
                                    <p:anim calcmode="lin" valueType="num">
                                      <p:cBhvr>
                                        <p:cTn id="38" dur="5000" fill="hold"/>
                                        <p:tgtEl>
                                          <p:spTgt spid="114">
                                            <p:bg/>
                                          </p:spTgt>
                                        </p:tgtEl>
                                        <p:attrNameLst>
                                          <p:attrName>ppt_h</p:attrName>
                                        </p:attrNameLst>
                                      </p:cBhvr>
                                      <p:tavLst>
                                        <p:tav tm="0">
                                          <p:val>
                                            <p:strVal val="#ppt_h"/>
                                          </p:val>
                                        </p:tav>
                                        <p:tav tm="100000">
                                          <p:val>
                                            <p:strVal val="#ppt_h"/>
                                          </p:val>
                                        </p:tav>
                                      </p:tavLst>
                                    </p:anim>
                                  </p:childTnLst>
                                </p:cTn>
                              </p:par>
                              <p:par>
                                <p:cTn id="39" presetClass="entr" presetSubtype="8" presetID="17" grpId="2" fill="hold">
                                  <p:stCondLst>
                                    <p:cond delay="0"/>
                                  </p:stCondLst>
                                  <p:iterate type="el" backwards="0">
                                    <p:tmAbs val="0"/>
                                  </p:iterate>
                                  <p:childTnLst>
                                    <p:set>
                                      <p:cBhvr>
                                        <p:cTn id="40" fill="hold"/>
                                        <p:tgtEl>
                                          <p:spTgt spid="114">
                                            <p:txEl>
                                              <p:pRg st="0" end="0"/>
                                            </p:txEl>
                                          </p:spTgt>
                                        </p:tgtEl>
                                        <p:attrNameLst>
                                          <p:attrName>style.visibility</p:attrName>
                                        </p:attrNameLst>
                                      </p:cBhvr>
                                      <p:to>
                                        <p:strVal val="visible"/>
                                      </p:to>
                                    </p:set>
                                    <p:anim calcmode="lin" valueType="num">
                                      <p:cBhvr>
                                        <p:cTn id="41" dur="5000" fill="hold"/>
                                        <p:tgtEl>
                                          <p:spTgt spid="114">
                                            <p:txEl>
                                              <p:pRg st="0" end="0"/>
                                            </p:txEl>
                                          </p:spTgt>
                                        </p:tgtEl>
                                        <p:attrNameLst>
                                          <p:attrName>ppt_x</p:attrName>
                                        </p:attrNameLst>
                                      </p:cBhvr>
                                      <p:tavLst>
                                        <p:tav tm="0">
                                          <p:val>
                                            <p:strVal val="#ppt_x-#ppt_w/2"/>
                                          </p:val>
                                        </p:tav>
                                        <p:tav tm="100000">
                                          <p:val>
                                            <p:strVal val="#ppt_x"/>
                                          </p:val>
                                        </p:tav>
                                      </p:tavLst>
                                    </p:anim>
                                    <p:anim calcmode="lin" valueType="num">
                                      <p:cBhvr>
                                        <p:cTn id="42" dur="5000" fill="hold"/>
                                        <p:tgtEl>
                                          <p:spTgt spid="114">
                                            <p:txEl>
                                              <p:pRg st="0" end="0"/>
                                            </p:txEl>
                                          </p:spTgt>
                                        </p:tgtEl>
                                        <p:attrNameLst>
                                          <p:attrName>ppt_y</p:attrName>
                                        </p:attrNameLst>
                                      </p:cBhvr>
                                      <p:tavLst>
                                        <p:tav tm="0">
                                          <p:val>
                                            <p:strVal val="#ppt_y"/>
                                          </p:val>
                                        </p:tav>
                                        <p:tav tm="100000">
                                          <p:val>
                                            <p:strVal val="#ppt_y"/>
                                          </p:val>
                                        </p:tav>
                                      </p:tavLst>
                                    </p:anim>
                                    <p:anim calcmode="lin" valueType="num">
                                      <p:cBhvr>
                                        <p:cTn id="43" dur="5000" fill="hold"/>
                                        <p:tgtEl>
                                          <p:spTgt spid="114">
                                            <p:txEl>
                                              <p:pRg st="0" end="0"/>
                                            </p:txEl>
                                          </p:spTgt>
                                        </p:tgtEl>
                                        <p:attrNameLst>
                                          <p:attrName>ppt_w</p:attrName>
                                        </p:attrNameLst>
                                      </p:cBhvr>
                                      <p:tavLst>
                                        <p:tav tm="0">
                                          <p:val>
                                            <p:fltVal val="0"/>
                                          </p:val>
                                        </p:tav>
                                        <p:tav tm="100000">
                                          <p:val>
                                            <p:strVal val="#ppt_w"/>
                                          </p:val>
                                        </p:tav>
                                      </p:tavLst>
                                    </p:anim>
                                    <p:anim calcmode="lin" valueType="num">
                                      <p:cBhvr>
                                        <p:cTn id="44" dur="5000" fill="hold"/>
                                        <p:tgtEl>
                                          <p:spTgt spid="114">
                                            <p:txEl>
                                              <p:pRg st="0" end="0"/>
                                            </p:txEl>
                                          </p:spTgt>
                                        </p:tgtEl>
                                        <p:attrNameLst>
                                          <p:attrName>ppt_h</p:attrName>
                                        </p:attrNameLst>
                                      </p:cBhvr>
                                      <p:tavLst>
                                        <p:tav tm="0">
                                          <p:val>
                                            <p:strVal val="#ppt_h"/>
                                          </p:val>
                                        </p:tav>
                                        <p:tav tm="100000">
                                          <p:val>
                                            <p:strVal val="#ppt_h"/>
                                          </p:val>
                                        </p:tav>
                                      </p:tavLst>
                                    </p:anim>
                                  </p:childTnLst>
                                </p:cTn>
                              </p:par>
                            </p:childTnLst>
                          </p:cTn>
                        </p:par>
                        <p:par>
                          <p:cTn id="45" fill="hold">
                            <p:stCondLst>
                              <p:cond delay="5000"/>
                            </p:stCondLst>
                            <p:childTnLst>
                              <p:par>
                                <p:cTn id="46" nodeType="afterEffect" presetClass="entr" presetSubtype="8" presetID="17" grpId="2" fill="hold">
                                  <p:stCondLst>
                                    <p:cond delay="0"/>
                                  </p:stCondLst>
                                  <p:iterate type="el" backwards="0">
                                    <p:tmAbs val="0"/>
                                  </p:iterate>
                                  <p:childTnLst>
                                    <p:set>
                                      <p:cBhvr>
                                        <p:cTn id="47" fill="hold"/>
                                        <p:tgtEl>
                                          <p:spTgt spid="114">
                                            <p:txEl>
                                              <p:pRg st="1" end="1"/>
                                            </p:txEl>
                                          </p:spTgt>
                                        </p:tgtEl>
                                        <p:attrNameLst>
                                          <p:attrName>style.visibility</p:attrName>
                                        </p:attrNameLst>
                                      </p:cBhvr>
                                      <p:to>
                                        <p:strVal val="visible"/>
                                      </p:to>
                                    </p:set>
                                    <p:anim calcmode="lin" valueType="num">
                                      <p:cBhvr>
                                        <p:cTn id="48" dur="5000" fill="hold"/>
                                        <p:tgtEl>
                                          <p:spTgt spid="114">
                                            <p:txEl>
                                              <p:pRg st="1" end="1"/>
                                            </p:txEl>
                                          </p:spTgt>
                                        </p:tgtEl>
                                        <p:attrNameLst>
                                          <p:attrName>ppt_x</p:attrName>
                                        </p:attrNameLst>
                                      </p:cBhvr>
                                      <p:tavLst>
                                        <p:tav tm="0">
                                          <p:val>
                                            <p:strVal val="#ppt_x-#ppt_w/2"/>
                                          </p:val>
                                        </p:tav>
                                        <p:tav tm="100000">
                                          <p:val>
                                            <p:strVal val="#ppt_x"/>
                                          </p:val>
                                        </p:tav>
                                      </p:tavLst>
                                    </p:anim>
                                    <p:anim calcmode="lin" valueType="num">
                                      <p:cBhvr>
                                        <p:cTn id="49" dur="5000" fill="hold"/>
                                        <p:tgtEl>
                                          <p:spTgt spid="114">
                                            <p:txEl>
                                              <p:pRg st="1" end="1"/>
                                            </p:txEl>
                                          </p:spTgt>
                                        </p:tgtEl>
                                        <p:attrNameLst>
                                          <p:attrName>ppt_y</p:attrName>
                                        </p:attrNameLst>
                                      </p:cBhvr>
                                      <p:tavLst>
                                        <p:tav tm="0">
                                          <p:val>
                                            <p:strVal val="#ppt_y"/>
                                          </p:val>
                                        </p:tav>
                                        <p:tav tm="100000">
                                          <p:val>
                                            <p:strVal val="#ppt_y"/>
                                          </p:val>
                                        </p:tav>
                                      </p:tavLst>
                                    </p:anim>
                                    <p:anim calcmode="lin" valueType="num">
                                      <p:cBhvr>
                                        <p:cTn id="50" dur="5000" fill="hold"/>
                                        <p:tgtEl>
                                          <p:spTgt spid="114">
                                            <p:txEl>
                                              <p:pRg st="1" end="1"/>
                                            </p:txEl>
                                          </p:spTgt>
                                        </p:tgtEl>
                                        <p:attrNameLst>
                                          <p:attrName>ppt_w</p:attrName>
                                        </p:attrNameLst>
                                      </p:cBhvr>
                                      <p:tavLst>
                                        <p:tav tm="0">
                                          <p:val>
                                            <p:fltVal val="0"/>
                                          </p:val>
                                        </p:tav>
                                        <p:tav tm="100000">
                                          <p:val>
                                            <p:strVal val="#ppt_w"/>
                                          </p:val>
                                        </p:tav>
                                      </p:tavLst>
                                    </p:anim>
                                    <p:anim calcmode="lin" valueType="num">
                                      <p:cBhvr>
                                        <p:cTn id="51" dur="5000" fill="hold"/>
                                        <p:tgtEl>
                                          <p:spTgt spid="114">
                                            <p:txEl>
                                              <p:pRg st="1" end="1"/>
                                            </p:txEl>
                                          </p:spTgt>
                                        </p:tgtEl>
                                        <p:attrNameLst>
                                          <p:attrName>ppt_h</p:attrName>
                                        </p:attrNameLst>
                                      </p:cBhvr>
                                      <p:tavLst>
                                        <p:tav tm="0">
                                          <p:val>
                                            <p:strVal val="#ppt_h"/>
                                          </p:val>
                                        </p:tav>
                                        <p:tav tm="100000">
                                          <p:val>
                                            <p:strVal val="#ppt_h"/>
                                          </p:val>
                                        </p:tav>
                                      </p:tavLst>
                                    </p:anim>
                                  </p:childTnLst>
                                </p:cTn>
                              </p:par>
                            </p:childTnLst>
                          </p:cTn>
                        </p:par>
                        <p:par>
                          <p:cTn id="52" fill="hold">
                            <p:stCondLst>
                              <p:cond delay="10000"/>
                            </p:stCondLst>
                            <p:childTnLst>
                              <p:par>
                                <p:cTn id="53" nodeType="afterEffect" presetClass="entr" presetSubtype="8" presetID="17" grpId="2" fill="hold">
                                  <p:stCondLst>
                                    <p:cond delay="0"/>
                                  </p:stCondLst>
                                  <p:iterate type="el" backwards="0">
                                    <p:tmAbs val="0"/>
                                  </p:iterate>
                                  <p:childTnLst>
                                    <p:set>
                                      <p:cBhvr>
                                        <p:cTn id="54" fill="hold"/>
                                        <p:tgtEl>
                                          <p:spTgt spid="114">
                                            <p:txEl>
                                              <p:pRg st="2" end="2"/>
                                            </p:txEl>
                                          </p:spTgt>
                                        </p:tgtEl>
                                        <p:attrNameLst>
                                          <p:attrName>style.visibility</p:attrName>
                                        </p:attrNameLst>
                                      </p:cBhvr>
                                      <p:to>
                                        <p:strVal val="visible"/>
                                      </p:to>
                                    </p:set>
                                    <p:anim calcmode="lin" valueType="num">
                                      <p:cBhvr>
                                        <p:cTn id="55" dur="5000" fill="hold"/>
                                        <p:tgtEl>
                                          <p:spTgt spid="114">
                                            <p:txEl>
                                              <p:pRg st="2" end="2"/>
                                            </p:txEl>
                                          </p:spTgt>
                                        </p:tgtEl>
                                        <p:attrNameLst>
                                          <p:attrName>ppt_x</p:attrName>
                                        </p:attrNameLst>
                                      </p:cBhvr>
                                      <p:tavLst>
                                        <p:tav tm="0">
                                          <p:val>
                                            <p:strVal val="#ppt_x-#ppt_w/2"/>
                                          </p:val>
                                        </p:tav>
                                        <p:tav tm="100000">
                                          <p:val>
                                            <p:strVal val="#ppt_x"/>
                                          </p:val>
                                        </p:tav>
                                      </p:tavLst>
                                    </p:anim>
                                    <p:anim calcmode="lin" valueType="num">
                                      <p:cBhvr>
                                        <p:cTn id="56" dur="5000" fill="hold"/>
                                        <p:tgtEl>
                                          <p:spTgt spid="114">
                                            <p:txEl>
                                              <p:pRg st="2" end="2"/>
                                            </p:txEl>
                                          </p:spTgt>
                                        </p:tgtEl>
                                        <p:attrNameLst>
                                          <p:attrName>ppt_y</p:attrName>
                                        </p:attrNameLst>
                                      </p:cBhvr>
                                      <p:tavLst>
                                        <p:tav tm="0">
                                          <p:val>
                                            <p:strVal val="#ppt_y"/>
                                          </p:val>
                                        </p:tav>
                                        <p:tav tm="100000">
                                          <p:val>
                                            <p:strVal val="#ppt_y"/>
                                          </p:val>
                                        </p:tav>
                                      </p:tavLst>
                                    </p:anim>
                                    <p:anim calcmode="lin" valueType="num">
                                      <p:cBhvr>
                                        <p:cTn id="57" dur="5000" fill="hold"/>
                                        <p:tgtEl>
                                          <p:spTgt spid="114">
                                            <p:txEl>
                                              <p:pRg st="2" end="2"/>
                                            </p:txEl>
                                          </p:spTgt>
                                        </p:tgtEl>
                                        <p:attrNameLst>
                                          <p:attrName>ppt_w</p:attrName>
                                        </p:attrNameLst>
                                      </p:cBhvr>
                                      <p:tavLst>
                                        <p:tav tm="0">
                                          <p:val>
                                            <p:fltVal val="0"/>
                                          </p:val>
                                        </p:tav>
                                        <p:tav tm="100000">
                                          <p:val>
                                            <p:strVal val="#ppt_w"/>
                                          </p:val>
                                        </p:tav>
                                      </p:tavLst>
                                    </p:anim>
                                    <p:anim calcmode="lin" valueType="num">
                                      <p:cBhvr>
                                        <p:cTn id="58" dur="5000" fill="hold"/>
                                        <p:tgtEl>
                                          <p:spTgt spid="11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nodeType="clickEffect" presetClass="entr" presetSubtype="8" presetID="17" grpId="3" fill="hold">
                                  <p:stCondLst>
                                    <p:cond delay="0"/>
                                  </p:stCondLst>
                                  <p:iterate type="el" backwards="0">
                                    <p:tmAbs val="0"/>
                                  </p:iterate>
                                  <p:childTnLst>
                                    <p:set>
                                      <p:cBhvr>
                                        <p:cTn id="62" fill="hold"/>
                                        <p:tgtEl>
                                          <p:spTgt spid="115">
                                            <p:bg/>
                                          </p:spTgt>
                                        </p:tgtEl>
                                        <p:attrNameLst>
                                          <p:attrName>style.visibility</p:attrName>
                                        </p:attrNameLst>
                                      </p:cBhvr>
                                      <p:to>
                                        <p:strVal val="visible"/>
                                      </p:to>
                                    </p:set>
                                    <p:anim calcmode="lin" valueType="num">
                                      <p:cBhvr>
                                        <p:cTn id="63" dur="5000" fill="hold"/>
                                        <p:tgtEl>
                                          <p:spTgt spid="115">
                                            <p:bg/>
                                          </p:spTgt>
                                        </p:tgtEl>
                                        <p:attrNameLst>
                                          <p:attrName>ppt_x</p:attrName>
                                        </p:attrNameLst>
                                      </p:cBhvr>
                                      <p:tavLst>
                                        <p:tav tm="0">
                                          <p:val>
                                            <p:strVal val="#ppt_x-#ppt_w/2"/>
                                          </p:val>
                                        </p:tav>
                                        <p:tav tm="100000">
                                          <p:val>
                                            <p:strVal val="#ppt_x"/>
                                          </p:val>
                                        </p:tav>
                                      </p:tavLst>
                                    </p:anim>
                                    <p:anim calcmode="lin" valueType="num">
                                      <p:cBhvr>
                                        <p:cTn id="64" dur="5000" fill="hold"/>
                                        <p:tgtEl>
                                          <p:spTgt spid="115">
                                            <p:bg/>
                                          </p:spTgt>
                                        </p:tgtEl>
                                        <p:attrNameLst>
                                          <p:attrName>ppt_y</p:attrName>
                                        </p:attrNameLst>
                                      </p:cBhvr>
                                      <p:tavLst>
                                        <p:tav tm="0">
                                          <p:val>
                                            <p:strVal val="#ppt_y"/>
                                          </p:val>
                                        </p:tav>
                                        <p:tav tm="100000">
                                          <p:val>
                                            <p:strVal val="#ppt_y"/>
                                          </p:val>
                                        </p:tav>
                                      </p:tavLst>
                                    </p:anim>
                                    <p:anim calcmode="lin" valueType="num">
                                      <p:cBhvr>
                                        <p:cTn id="65" dur="5000" fill="hold"/>
                                        <p:tgtEl>
                                          <p:spTgt spid="115">
                                            <p:bg/>
                                          </p:spTgt>
                                        </p:tgtEl>
                                        <p:attrNameLst>
                                          <p:attrName>ppt_w</p:attrName>
                                        </p:attrNameLst>
                                      </p:cBhvr>
                                      <p:tavLst>
                                        <p:tav tm="0">
                                          <p:val>
                                            <p:fltVal val="0"/>
                                          </p:val>
                                        </p:tav>
                                        <p:tav tm="100000">
                                          <p:val>
                                            <p:strVal val="#ppt_w"/>
                                          </p:val>
                                        </p:tav>
                                      </p:tavLst>
                                    </p:anim>
                                    <p:anim calcmode="lin" valueType="num">
                                      <p:cBhvr>
                                        <p:cTn id="66" dur="5000" fill="hold"/>
                                        <p:tgtEl>
                                          <p:spTgt spid="115">
                                            <p:bg/>
                                          </p:spTgt>
                                        </p:tgtEl>
                                        <p:attrNameLst>
                                          <p:attrName>ppt_h</p:attrName>
                                        </p:attrNameLst>
                                      </p:cBhvr>
                                      <p:tavLst>
                                        <p:tav tm="0">
                                          <p:val>
                                            <p:strVal val="#ppt_h"/>
                                          </p:val>
                                        </p:tav>
                                        <p:tav tm="100000">
                                          <p:val>
                                            <p:strVal val="#ppt_h"/>
                                          </p:val>
                                        </p:tav>
                                      </p:tavLst>
                                    </p:anim>
                                  </p:childTnLst>
                                </p:cTn>
                              </p:par>
                              <p:par>
                                <p:cTn id="67" presetClass="entr" presetSubtype="8" presetID="17" grpId="3" fill="hold">
                                  <p:stCondLst>
                                    <p:cond delay="0"/>
                                  </p:stCondLst>
                                  <p:iterate type="el" backwards="0">
                                    <p:tmAbs val="0"/>
                                  </p:iterate>
                                  <p:childTnLst>
                                    <p:set>
                                      <p:cBhvr>
                                        <p:cTn id="68" fill="hold"/>
                                        <p:tgtEl>
                                          <p:spTgt spid="115">
                                            <p:txEl>
                                              <p:pRg st="0" end="0"/>
                                            </p:txEl>
                                          </p:spTgt>
                                        </p:tgtEl>
                                        <p:attrNameLst>
                                          <p:attrName>style.visibility</p:attrName>
                                        </p:attrNameLst>
                                      </p:cBhvr>
                                      <p:to>
                                        <p:strVal val="visible"/>
                                      </p:to>
                                    </p:set>
                                    <p:anim calcmode="lin" valueType="num">
                                      <p:cBhvr>
                                        <p:cTn id="69" dur="5000" fill="hold"/>
                                        <p:tgtEl>
                                          <p:spTgt spid="115">
                                            <p:txEl>
                                              <p:pRg st="0" end="0"/>
                                            </p:txEl>
                                          </p:spTgt>
                                        </p:tgtEl>
                                        <p:attrNameLst>
                                          <p:attrName>ppt_x</p:attrName>
                                        </p:attrNameLst>
                                      </p:cBhvr>
                                      <p:tavLst>
                                        <p:tav tm="0">
                                          <p:val>
                                            <p:strVal val="#ppt_x-#ppt_w/2"/>
                                          </p:val>
                                        </p:tav>
                                        <p:tav tm="100000">
                                          <p:val>
                                            <p:strVal val="#ppt_x"/>
                                          </p:val>
                                        </p:tav>
                                      </p:tavLst>
                                    </p:anim>
                                    <p:anim calcmode="lin" valueType="num">
                                      <p:cBhvr>
                                        <p:cTn id="70" dur="5000" fill="hold"/>
                                        <p:tgtEl>
                                          <p:spTgt spid="115">
                                            <p:txEl>
                                              <p:pRg st="0" end="0"/>
                                            </p:txEl>
                                          </p:spTgt>
                                        </p:tgtEl>
                                        <p:attrNameLst>
                                          <p:attrName>ppt_y</p:attrName>
                                        </p:attrNameLst>
                                      </p:cBhvr>
                                      <p:tavLst>
                                        <p:tav tm="0">
                                          <p:val>
                                            <p:strVal val="#ppt_y"/>
                                          </p:val>
                                        </p:tav>
                                        <p:tav tm="100000">
                                          <p:val>
                                            <p:strVal val="#ppt_y"/>
                                          </p:val>
                                        </p:tav>
                                      </p:tavLst>
                                    </p:anim>
                                    <p:anim calcmode="lin" valueType="num">
                                      <p:cBhvr>
                                        <p:cTn id="71" dur="5000" fill="hold"/>
                                        <p:tgtEl>
                                          <p:spTgt spid="115">
                                            <p:txEl>
                                              <p:pRg st="0" end="0"/>
                                            </p:txEl>
                                          </p:spTgt>
                                        </p:tgtEl>
                                        <p:attrNameLst>
                                          <p:attrName>ppt_w</p:attrName>
                                        </p:attrNameLst>
                                      </p:cBhvr>
                                      <p:tavLst>
                                        <p:tav tm="0">
                                          <p:val>
                                            <p:fltVal val="0"/>
                                          </p:val>
                                        </p:tav>
                                        <p:tav tm="100000">
                                          <p:val>
                                            <p:strVal val="#ppt_w"/>
                                          </p:val>
                                        </p:tav>
                                      </p:tavLst>
                                    </p:anim>
                                    <p:anim calcmode="lin" valueType="num">
                                      <p:cBhvr>
                                        <p:cTn id="72" dur="5000" fill="hold"/>
                                        <p:tgtEl>
                                          <p:spTgt spid="115">
                                            <p:txEl>
                                              <p:pRg st="0" end="0"/>
                                            </p:txEl>
                                          </p:spTgt>
                                        </p:tgtEl>
                                        <p:attrNameLst>
                                          <p:attrName>ppt_h</p:attrName>
                                        </p:attrNameLst>
                                      </p:cBhvr>
                                      <p:tavLst>
                                        <p:tav tm="0">
                                          <p:val>
                                            <p:strVal val="#ppt_h"/>
                                          </p:val>
                                        </p:tav>
                                        <p:tav tm="100000">
                                          <p:val>
                                            <p:strVal val="#ppt_h"/>
                                          </p:val>
                                        </p:tav>
                                      </p:tavLst>
                                    </p:anim>
                                  </p:childTnLst>
                                </p:cTn>
                              </p:par>
                            </p:childTnLst>
                          </p:cTn>
                        </p:par>
                        <p:par>
                          <p:cTn id="73" fill="hold">
                            <p:stCondLst>
                              <p:cond delay="5000"/>
                            </p:stCondLst>
                            <p:childTnLst>
                              <p:par>
                                <p:cTn id="74" nodeType="afterEffect" presetClass="entr" presetSubtype="8" presetID="17" grpId="3" fill="hold">
                                  <p:stCondLst>
                                    <p:cond delay="0"/>
                                  </p:stCondLst>
                                  <p:iterate type="el" backwards="0">
                                    <p:tmAbs val="0"/>
                                  </p:iterate>
                                  <p:childTnLst>
                                    <p:set>
                                      <p:cBhvr>
                                        <p:cTn id="75" fill="hold"/>
                                        <p:tgtEl>
                                          <p:spTgt spid="115">
                                            <p:txEl>
                                              <p:pRg st="1" end="1"/>
                                            </p:txEl>
                                          </p:spTgt>
                                        </p:tgtEl>
                                        <p:attrNameLst>
                                          <p:attrName>style.visibility</p:attrName>
                                        </p:attrNameLst>
                                      </p:cBhvr>
                                      <p:to>
                                        <p:strVal val="visible"/>
                                      </p:to>
                                    </p:set>
                                    <p:anim calcmode="lin" valueType="num">
                                      <p:cBhvr>
                                        <p:cTn id="76" dur="5000" fill="hold"/>
                                        <p:tgtEl>
                                          <p:spTgt spid="115">
                                            <p:txEl>
                                              <p:pRg st="1" end="1"/>
                                            </p:txEl>
                                          </p:spTgt>
                                        </p:tgtEl>
                                        <p:attrNameLst>
                                          <p:attrName>ppt_x</p:attrName>
                                        </p:attrNameLst>
                                      </p:cBhvr>
                                      <p:tavLst>
                                        <p:tav tm="0">
                                          <p:val>
                                            <p:strVal val="#ppt_x-#ppt_w/2"/>
                                          </p:val>
                                        </p:tav>
                                        <p:tav tm="100000">
                                          <p:val>
                                            <p:strVal val="#ppt_x"/>
                                          </p:val>
                                        </p:tav>
                                      </p:tavLst>
                                    </p:anim>
                                    <p:anim calcmode="lin" valueType="num">
                                      <p:cBhvr>
                                        <p:cTn id="77" dur="5000" fill="hold"/>
                                        <p:tgtEl>
                                          <p:spTgt spid="115">
                                            <p:txEl>
                                              <p:pRg st="1" end="1"/>
                                            </p:txEl>
                                          </p:spTgt>
                                        </p:tgtEl>
                                        <p:attrNameLst>
                                          <p:attrName>ppt_y</p:attrName>
                                        </p:attrNameLst>
                                      </p:cBhvr>
                                      <p:tavLst>
                                        <p:tav tm="0">
                                          <p:val>
                                            <p:strVal val="#ppt_y"/>
                                          </p:val>
                                        </p:tav>
                                        <p:tav tm="100000">
                                          <p:val>
                                            <p:strVal val="#ppt_y"/>
                                          </p:val>
                                        </p:tav>
                                      </p:tavLst>
                                    </p:anim>
                                    <p:anim calcmode="lin" valueType="num">
                                      <p:cBhvr>
                                        <p:cTn id="78" dur="5000" fill="hold"/>
                                        <p:tgtEl>
                                          <p:spTgt spid="115">
                                            <p:txEl>
                                              <p:pRg st="1" end="1"/>
                                            </p:txEl>
                                          </p:spTgt>
                                        </p:tgtEl>
                                        <p:attrNameLst>
                                          <p:attrName>ppt_w</p:attrName>
                                        </p:attrNameLst>
                                      </p:cBhvr>
                                      <p:tavLst>
                                        <p:tav tm="0">
                                          <p:val>
                                            <p:fltVal val="0"/>
                                          </p:val>
                                        </p:tav>
                                        <p:tav tm="100000">
                                          <p:val>
                                            <p:strVal val="#ppt_w"/>
                                          </p:val>
                                        </p:tav>
                                      </p:tavLst>
                                    </p:anim>
                                    <p:anim calcmode="lin" valueType="num">
                                      <p:cBhvr>
                                        <p:cTn id="79" dur="5000" fill="hold"/>
                                        <p:tgtEl>
                                          <p:spTgt spid="115">
                                            <p:txEl>
                                              <p:pRg st="1" end="1"/>
                                            </p:txEl>
                                          </p:spTgt>
                                        </p:tgtEl>
                                        <p:attrNameLst>
                                          <p:attrName>ppt_h</p:attrName>
                                        </p:attrNameLst>
                                      </p:cBhvr>
                                      <p:tavLst>
                                        <p:tav tm="0">
                                          <p:val>
                                            <p:strVal val="#ppt_h"/>
                                          </p:val>
                                        </p:tav>
                                        <p:tav tm="100000">
                                          <p:val>
                                            <p:strVal val="#ppt_h"/>
                                          </p:val>
                                        </p:tav>
                                      </p:tavLst>
                                    </p:anim>
                                  </p:childTnLst>
                                </p:cTn>
                              </p:par>
                            </p:childTnLst>
                          </p:cTn>
                        </p:par>
                        <p:par>
                          <p:cTn id="80" fill="hold">
                            <p:stCondLst>
                              <p:cond delay="10000"/>
                            </p:stCondLst>
                            <p:childTnLst>
                              <p:par>
                                <p:cTn id="81" nodeType="afterEffect" presetClass="entr" presetSubtype="8" presetID="17" grpId="3" fill="hold">
                                  <p:stCondLst>
                                    <p:cond delay="0"/>
                                  </p:stCondLst>
                                  <p:iterate type="el" backwards="0">
                                    <p:tmAbs val="0"/>
                                  </p:iterate>
                                  <p:childTnLst>
                                    <p:set>
                                      <p:cBhvr>
                                        <p:cTn id="82" fill="hold"/>
                                        <p:tgtEl>
                                          <p:spTgt spid="115">
                                            <p:txEl>
                                              <p:pRg st="2" end="2"/>
                                            </p:txEl>
                                          </p:spTgt>
                                        </p:tgtEl>
                                        <p:attrNameLst>
                                          <p:attrName>style.visibility</p:attrName>
                                        </p:attrNameLst>
                                      </p:cBhvr>
                                      <p:to>
                                        <p:strVal val="visible"/>
                                      </p:to>
                                    </p:set>
                                    <p:anim calcmode="lin" valueType="num">
                                      <p:cBhvr>
                                        <p:cTn id="83" dur="5000" fill="hold"/>
                                        <p:tgtEl>
                                          <p:spTgt spid="115">
                                            <p:txEl>
                                              <p:pRg st="2" end="2"/>
                                            </p:txEl>
                                          </p:spTgt>
                                        </p:tgtEl>
                                        <p:attrNameLst>
                                          <p:attrName>ppt_x</p:attrName>
                                        </p:attrNameLst>
                                      </p:cBhvr>
                                      <p:tavLst>
                                        <p:tav tm="0">
                                          <p:val>
                                            <p:strVal val="#ppt_x-#ppt_w/2"/>
                                          </p:val>
                                        </p:tav>
                                        <p:tav tm="100000">
                                          <p:val>
                                            <p:strVal val="#ppt_x"/>
                                          </p:val>
                                        </p:tav>
                                      </p:tavLst>
                                    </p:anim>
                                    <p:anim calcmode="lin" valueType="num">
                                      <p:cBhvr>
                                        <p:cTn id="84" dur="5000" fill="hold"/>
                                        <p:tgtEl>
                                          <p:spTgt spid="115">
                                            <p:txEl>
                                              <p:pRg st="2" end="2"/>
                                            </p:txEl>
                                          </p:spTgt>
                                        </p:tgtEl>
                                        <p:attrNameLst>
                                          <p:attrName>ppt_y</p:attrName>
                                        </p:attrNameLst>
                                      </p:cBhvr>
                                      <p:tavLst>
                                        <p:tav tm="0">
                                          <p:val>
                                            <p:strVal val="#ppt_y"/>
                                          </p:val>
                                        </p:tav>
                                        <p:tav tm="100000">
                                          <p:val>
                                            <p:strVal val="#ppt_y"/>
                                          </p:val>
                                        </p:tav>
                                      </p:tavLst>
                                    </p:anim>
                                    <p:anim calcmode="lin" valueType="num">
                                      <p:cBhvr>
                                        <p:cTn id="85" dur="5000" fill="hold"/>
                                        <p:tgtEl>
                                          <p:spTgt spid="115">
                                            <p:txEl>
                                              <p:pRg st="2" end="2"/>
                                            </p:txEl>
                                          </p:spTgt>
                                        </p:tgtEl>
                                        <p:attrNameLst>
                                          <p:attrName>ppt_w</p:attrName>
                                        </p:attrNameLst>
                                      </p:cBhvr>
                                      <p:tavLst>
                                        <p:tav tm="0">
                                          <p:val>
                                            <p:fltVal val="0"/>
                                          </p:val>
                                        </p:tav>
                                        <p:tav tm="100000">
                                          <p:val>
                                            <p:strVal val="#ppt_w"/>
                                          </p:val>
                                        </p:tav>
                                      </p:tavLst>
                                    </p:anim>
                                    <p:anim calcmode="lin" valueType="num">
                                      <p:cBhvr>
                                        <p:cTn id="86" dur="5000" fill="hold"/>
                                        <p:tgtEl>
                                          <p:spTgt spid="1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nodeType="clickEffect" presetClass="entr" presetSubtype="8" presetID="17" grpId="1" fill="hold">
                                  <p:stCondLst>
                                    <p:cond delay="0"/>
                                  </p:stCondLst>
                                  <p:iterate type="el" backwards="0">
                                    <p:tmAbs val="0"/>
                                  </p:iterate>
                                  <p:childTnLst>
                                    <p:set>
                                      <p:cBhvr>
                                        <p:cTn id="90" fill="hold"/>
                                        <p:tgtEl>
                                          <p:spTgt spid="113">
                                            <p:txEl>
                                              <p:pRg st="3" end="3"/>
                                            </p:txEl>
                                          </p:spTgt>
                                        </p:tgtEl>
                                        <p:attrNameLst>
                                          <p:attrName>style.visibility</p:attrName>
                                        </p:attrNameLst>
                                      </p:cBhvr>
                                      <p:to>
                                        <p:strVal val="visible"/>
                                      </p:to>
                                    </p:set>
                                    <p:anim calcmode="lin" valueType="num">
                                      <p:cBhvr>
                                        <p:cTn id="91" dur="5000" fill="hold"/>
                                        <p:tgtEl>
                                          <p:spTgt spid="113">
                                            <p:txEl>
                                              <p:pRg st="3" end="3"/>
                                            </p:txEl>
                                          </p:spTgt>
                                        </p:tgtEl>
                                        <p:attrNameLst>
                                          <p:attrName>ppt_x</p:attrName>
                                        </p:attrNameLst>
                                      </p:cBhvr>
                                      <p:tavLst>
                                        <p:tav tm="0">
                                          <p:val>
                                            <p:strVal val="#ppt_x-#ppt_w/2"/>
                                          </p:val>
                                        </p:tav>
                                        <p:tav tm="100000">
                                          <p:val>
                                            <p:strVal val="#ppt_x"/>
                                          </p:val>
                                        </p:tav>
                                      </p:tavLst>
                                    </p:anim>
                                    <p:anim calcmode="lin" valueType="num">
                                      <p:cBhvr>
                                        <p:cTn id="92" dur="5000" fill="hold"/>
                                        <p:tgtEl>
                                          <p:spTgt spid="113">
                                            <p:txEl>
                                              <p:pRg st="3" end="3"/>
                                            </p:txEl>
                                          </p:spTgt>
                                        </p:tgtEl>
                                        <p:attrNameLst>
                                          <p:attrName>ppt_y</p:attrName>
                                        </p:attrNameLst>
                                      </p:cBhvr>
                                      <p:tavLst>
                                        <p:tav tm="0">
                                          <p:val>
                                            <p:strVal val="#ppt_y"/>
                                          </p:val>
                                        </p:tav>
                                        <p:tav tm="100000">
                                          <p:val>
                                            <p:strVal val="#ppt_y"/>
                                          </p:val>
                                        </p:tav>
                                      </p:tavLst>
                                    </p:anim>
                                    <p:anim calcmode="lin" valueType="num">
                                      <p:cBhvr>
                                        <p:cTn id="93" dur="5000" fill="hold"/>
                                        <p:tgtEl>
                                          <p:spTgt spid="113">
                                            <p:txEl>
                                              <p:pRg st="3" end="3"/>
                                            </p:txEl>
                                          </p:spTgt>
                                        </p:tgtEl>
                                        <p:attrNameLst>
                                          <p:attrName>ppt_w</p:attrName>
                                        </p:attrNameLst>
                                      </p:cBhvr>
                                      <p:tavLst>
                                        <p:tav tm="0">
                                          <p:val>
                                            <p:fltVal val="0"/>
                                          </p:val>
                                        </p:tav>
                                        <p:tav tm="100000">
                                          <p:val>
                                            <p:strVal val="#ppt_w"/>
                                          </p:val>
                                        </p:tav>
                                      </p:tavLst>
                                    </p:anim>
                                    <p:anim calcmode="lin" valueType="num">
                                      <p:cBhvr>
                                        <p:cTn id="94" dur="5000" fill="hold"/>
                                        <p:tgtEl>
                                          <p:spTgt spid="11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nodeType="clickEffect" presetClass="entr" presetSubtype="8" presetID="17" grpId="2" fill="hold">
                                  <p:stCondLst>
                                    <p:cond delay="0"/>
                                  </p:stCondLst>
                                  <p:iterate type="el" backwards="0">
                                    <p:tmAbs val="0"/>
                                  </p:iterate>
                                  <p:childTnLst>
                                    <p:set>
                                      <p:cBhvr>
                                        <p:cTn id="98" fill="hold"/>
                                        <p:tgtEl>
                                          <p:spTgt spid="114">
                                            <p:txEl>
                                              <p:pRg st="3" end="3"/>
                                            </p:txEl>
                                          </p:spTgt>
                                        </p:tgtEl>
                                        <p:attrNameLst>
                                          <p:attrName>style.visibility</p:attrName>
                                        </p:attrNameLst>
                                      </p:cBhvr>
                                      <p:to>
                                        <p:strVal val="visible"/>
                                      </p:to>
                                    </p:set>
                                    <p:anim calcmode="lin" valueType="num">
                                      <p:cBhvr>
                                        <p:cTn id="99" dur="5000" fill="hold"/>
                                        <p:tgtEl>
                                          <p:spTgt spid="114">
                                            <p:txEl>
                                              <p:pRg st="3" end="3"/>
                                            </p:txEl>
                                          </p:spTgt>
                                        </p:tgtEl>
                                        <p:attrNameLst>
                                          <p:attrName>ppt_x</p:attrName>
                                        </p:attrNameLst>
                                      </p:cBhvr>
                                      <p:tavLst>
                                        <p:tav tm="0">
                                          <p:val>
                                            <p:strVal val="#ppt_x-#ppt_w/2"/>
                                          </p:val>
                                        </p:tav>
                                        <p:tav tm="100000">
                                          <p:val>
                                            <p:strVal val="#ppt_x"/>
                                          </p:val>
                                        </p:tav>
                                      </p:tavLst>
                                    </p:anim>
                                    <p:anim calcmode="lin" valueType="num">
                                      <p:cBhvr>
                                        <p:cTn id="100" dur="5000" fill="hold"/>
                                        <p:tgtEl>
                                          <p:spTgt spid="114">
                                            <p:txEl>
                                              <p:pRg st="3" end="3"/>
                                            </p:txEl>
                                          </p:spTgt>
                                        </p:tgtEl>
                                        <p:attrNameLst>
                                          <p:attrName>ppt_y</p:attrName>
                                        </p:attrNameLst>
                                      </p:cBhvr>
                                      <p:tavLst>
                                        <p:tav tm="0">
                                          <p:val>
                                            <p:strVal val="#ppt_y"/>
                                          </p:val>
                                        </p:tav>
                                        <p:tav tm="100000">
                                          <p:val>
                                            <p:strVal val="#ppt_y"/>
                                          </p:val>
                                        </p:tav>
                                      </p:tavLst>
                                    </p:anim>
                                    <p:anim calcmode="lin" valueType="num">
                                      <p:cBhvr>
                                        <p:cTn id="101" dur="5000" fill="hold"/>
                                        <p:tgtEl>
                                          <p:spTgt spid="114">
                                            <p:txEl>
                                              <p:pRg st="3" end="3"/>
                                            </p:txEl>
                                          </p:spTgt>
                                        </p:tgtEl>
                                        <p:attrNameLst>
                                          <p:attrName>ppt_w</p:attrName>
                                        </p:attrNameLst>
                                      </p:cBhvr>
                                      <p:tavLst>
                                        <p:tav tm="0">
                                          <p:val>
                                            <p:fltVal val="0"/>
                                          </p:val>
                                        </p:tav>
                                        <p:tav tm="100000">
                                          <p:val>
                                            <p:strVal val="#ppt_w"/>
                                          </p:val>
                                        </p:tav>
                                      </p:tavLst>
                                    </p:anim>
                                    <p:anim calcmode="lin" valueType="num">
                                      <p:cBhvr>
                                        <p:cTn id="102" dur="5000" fill="hold"/>
                                        <p:tgtEl>
                                          <p:spTgt spid="11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03" fill="hold">
                      <p:stCondLst>
                        <p:cond delay="indefinite"/>
                      </p:stCondLst>
                      <p:childTnLst>
                        <p:par>
                          <p:cTn id="104" fill="hold">
                            <p:stCondLst>
                              <p:cond delay="0"/>
                            </p:stCondLst>
                            <p:childTnLst>
                              <p:par>
                                <p:cTn id="105" nodeType="clickEffect" presetClass="entr" presetSubtype="8" presetID="17" grpId="3" fill="hold">
                                  <p:stCondLst>
                                    <p:cond delay="0"/>
                                  </p:stCondLst>
                                  <p:iterate type="el" backwards="0">
                                    <p:tmAbs val="0"/>
                                  </p:iterate>
                                  <p:childTnLst>
                                    <p:set>
                                      <p:cBhvr>
                                        <p:cTn id="106" fill="hold"/>
                                        <p:tgtEl>
                                          <p:spTgt spid="115">
                                            <p:txEl>
                                              <p:pRg st="3" end="3"/>
                                            </p:txEl>
                                          </p:spTgt>
                                        </p:tgtEl>
                                        <p:attrNameLst>
                                          <p:attrName>style.visibility</p:attrName>
                                        </p:attrNameLst>
                                      </p:cBhvr>
                                      <p:to>
                                        <p:strVal val="visible"/>
                                      </p:to>
                                    </p:set>
                                    <p:anim calcmode="lin" valueType="num">
                                      <p:cBhvr>
                                        <p:cTn id="107" dur="5000" fill="hold"/>
                                        <p:tgtEl>
                                          <p:spTgt spid="115">
                                            <p:txEl>
                                              <p:pRg st="3" end="3"/>
                                            </p:txEl>
                                          </p:spTgt>
                                        </p:tgtEl>
                                        <p:attrNameLst>
                                          <p:attrName>ppt_x</p:attrName>
                                        </p:attrNameLst>
                                      </p:cBhvr>
                                      <p:tavLst>
                                        <p:tav tm="0">
                                          <p:val>
                                            <p:strVal val="#ppt_x-#ppt_w/2"/>
                                          </p:val>
                                        </p:tav>
                                        <p:tav tm="100000">
                                          <p:val>
                                            <p:strVal val="#ppt_x"/>
                                          </p:val>
                                        </p:tav>
                                      </p:tavLst>
                                    </p:anim>
                                    <p:anim calcmode="lin" valueType="num">
                                      <p:cBhvr>
                                        <p:cTn id="108" dur="5000" fill="hold"/>
                                        <p:tgtEl>
                                          <p:spTgt spid="115">
                                            <p:txEl>
                                              <p:pRg st="3" end="3"/>
                                            </p:txEl>
                                          </p:spTgt>
                                        </p:tgtEl>
                                        <p:attrNameLst>
                                          <p:attrName>ppt_y</p:attrName>
                                        </p:attrNameLst>
                                      </p:cBhvr>
                                      <p:tavLst>
                                        <p:tav tm="0">
                                          <p:val>
                                            <p:strVal val="#ppt_y"/>
                                          </p:val>
                                        </p:tav>
                                        <p:tav tm="100000">
                                          <p:val>
                                            <p:strVal val="#ppt_y"/>
                                          </p:val>
                                        </p:tav>
                                      </p:tavLst>
                                    </p:anim>
                                    <p:anim calcmode="lin" valueType="num">
                                      <p:cBhvr>
                                        <p:cTn id="109" dur="5000" fill="hold"/>
                                        <p:tgtEl>
                                          <p:spTgt spid="115">
                                            <p:txEl>
                                              <p:pRg st="3" end="3"/>
                                            </p:txEl>
                                          </p:spTgt>
                                        </p:tgtEl>
                                        <p:attrNameLst>
                                          <p:attrName>ppt_w</p:attrName>
                                        </p:attrNameLst>
                                      </p:cBhvr>
                                      <p:tavLst>
                                        <p:tav tm="0">
                                          <p:val>
                                            <p:fltVal val="0"/>
                                          </p:val>
                                        </p:tav>
                                        <p:tav tm="100000">
                                          <p:val>
                                            <p:strVal val="#ppt_w"/>
                                          </p:val>
                                        </p:tav>
                                      </p:tavLst>
                                    </p:anim>
                                    <p:anim calcmode="lin" valueType="num">
                                      <p:cBhvr>
                                        <p:cTn id="110" dur="5000" fill="hold"/>
                                        <p:tgtEl>
                                          <p:spTgt spid="11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15" grpId="3"/>
      <p:bldP build="p" bldLvl="5" animBg="1" rev="0" advAuto="0" spid="113" grpId="1"/>
      <p:bldP build="p" bldLvl="5" animBg="1" rev="0" advAuto="0" spid="114" grpId="2"/>
    </p:bldLst>
  </p:timing>
</p:sld>
</file>

<file path=ppt/slides/slide22.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117" name="Shape 117"/>
          <p:cNvSpPr/>
          <p:nvPr/>
        </p:nvSpPr>
        <p:spPr>
          <a:xfrm>
            <a:off x="914400" y="533400"/>
            <a:ext cx="7315200" cy="275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lvl1pPr>
          </a:lstStyle>
          <a:p>
            <a:pPr lvl="0">
              <a:defRPr sz="1800"/>
            </a:pPr>
            <a:r>
              <a:rPr sz="3600"/>
              <a:t>The formal fallacy of illicit major is committed in categorical syllogisms when the major term appears in the conclusion, but not in the major premise. </a:t>
            </a:r>
          </a:p>
        </p:txBody>
      </p:sp>
      <p:sp>
        <p:nvSpPr>
          <p:cNvPr id="118" name="Shape 118"/>
          <p:cNvSpPr/>
          <p:nvPr/>
        </p:nvSpPr>
        <p:spPr>
          <a:xfrm>
            <a:off x="2286000" y="3733800"/>
            <a:ext cx="5715000" cy="1158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400"/>
              <a:t>All men are mortal</a:t>
            </a:r>
            <a:br>
              <a:rPr sz="2400"/>
            </a:br>
            <a:r>
              <a:rPr sz="2400"/>
              <a:t>No women are men</a:t>
            </a:r>
            <a:br>
              <a:rPr sz="2400"/>
            </a:br>
            <a:r>
              <a:rPr sz="2400"/>
              <a:t>Therefore, no women are mortal</a:t>
            </a:r>
            <a:r>
              <a:t>.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117">
                                            <p:bg/>
                                          </p:spTgt>
                                        </p:tgtEl>
                                        <p:attrNameLst>
                                          <p:attrName>style.visibility</p:attrName>
                                        </p:attrNameLst>
                                      </p:cBhvr>
                                      <p:to>
                                        <p:strVal val="visible"/>
                                      </p:to>
                                    </p:set>
                                    <p:anim calcmode="lin" valueType="num">
                                      <p:cBhvr>
                                        <p:cTn id="7" dur="500" fill="hold"/>
                                        <p:tgtEl>
                                          <p:spTgt spid="117">
                                            <p:bg/>
                                          </p:spTgt>
                                        </p:tgtEl>
                                        <p:attrNameLst>
                                          <p:attrName>ppt_x</p:attrName>
                                        </p:attrNameLst>
                                      </p:cBhvr>
                                      <p:tavLst>
                                        <p:tav tm="0">
                                          <p:val>
                                            <p:strVal val="#ppt_x"/>
                                          </p:val>
                                        </p:tav>
                                        <p:tav tm="100000">
                                          <p:val>
                                            <p:strVal val="#ppt_x"/>
                                          </p:val>
                                        </p:tav>
                                      </p:tavLst>
                                    </p:anim>
                                    <p:anim calcmode="lin" valueType="num">
                                      <p:cBhvr>
                                        <p:cTn id="8" dur="500" fill="hold"/>
                                        <p:tgtEl>
                                          <p:spTgt spid="117">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117">
                                            <p:txEl>
                                              <p:pRg st="0" end="0"/>
                                            </p:txEl>
                                          </p:spTgt>
                                        </p:tgtEl>
                                        <p:attrNameLst>
                                          <p:attrName>style.visibility</p:attrName>
                                        </p:attrNameLst>
                                      </p:cBhvr>
                                      <p:to>
                                        <p:strVal val="visible"/>
                                      </p:to>
                                    </p:set>
                                    <p:anim calcmode="lin" valueType="num">
                                      <p:cBhvr>
                                        <p:cTn id="11" dur="500" fill="hold"/>
                                        <p:tgtEl>
                                          <p:spTgt spid="11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2" fill="hold">
                                  <p:stCondLst>
                                    <p:cond delay="0"/>
                                  </p:stCondLst>
                                  <p:iterate type="el" backwards="0">
                                    <p:tmAbs val="0"/>
                                  </p:iterate>
                                  <p:childTnLst>
                                    <p:set>
                                      <p:cBhvr>
                                        <p:cTn id="16" fill="hold"/>
                                        <p:tgtEl>
                                          <p:spTgt spid="118">
                                            <p:bg/>
                                          </p:spTgt>
                                        </p:tgtEl>
                                        <p:attrNameLst>
                                          <p:attrName>style.visibility</p:attrName>
                                        </p:attrNameLst>
                                      </p:cBhvr>
                                      <p:to>
                                        <p:strVal val="visible"/>
                                      </p:to>
                                    </p:set>
                                    <p:anim calcmode="lin" valueType="num">
                                      <p:cBhvr>
                                        <p:cTn id="17" dur="500" fill="hold"/>
                                        <p:tgtEl>
                                          <p:spTgt spid="118">
                                            <p:bg/>
                                          </p:spTgt>
                                        </p:tgtEl>
                                        <p:attrNameLst>
                                          <p:attrName>ppt_x</p:attrName>
                                        </p:attrNameLst>
                                      </p:cBhvr>
                                      <p:tavLst>
                                        <p:tav tm="0">
                                          <p:val>
                                            <p:strVal val="#ppt_x"/>
                                          </p:val>
                                        </p:tav>
                                        <p:tav tm="100000">
                                          <p:val>
                                            <p:strVal val="#ppt_x"/>
                                          </p:val>
                                        </p:tav>
                                      </p:tavLst>
                                    </p:anim>
                                    <p:anim calcmode="lin" valueType="num">
                                      <p:cBhvr>
                                        <p:cTn id="18" dur="500" fill="hold"/>
                                        <p:tgtEl>
                                          <p:spTgt spid="118">
                                            <p:bg/>
                                          </p:spTgt>
                                        </p:tgtEl>
                                        <p:attrNameLst>
                                          <p:attrName>ppt_y</p:attrName>
                                        </p:attrNameLst>
                                      </p:cBhvr>
                                      <p:tavLst>
                                        <p:tav tm="0">
                                          <p:val>
                                            <p:strVal val="1+#ppt_h/2"/>
                                          </p:val>
                                        </p:tav>
                                        <p:tav tm="100000">
                                          <p:val>
                                            <p:strVal val="#ppt_y"/>
                                          </p:val>
                                        </p:tav>
                                      </p:tavLst>
                                    </p:anim>
                                  </p:childTnLst>
                                </p:cTn>
                              </p:par>
                              <p:par>
                                <p:cTn id="19" presetClass="entr" presetSubtype="4" presetID="2" grpId="2" fill="hold">
                                  <p:stCondLst>
                                    <p:cond delay="0"/>
                                  </p:stCondLst>
                                  <p:iterate type="el" backwards="0">
                                    <p:tmAbs val="0"/>
                                  </p:iterate>
                                  <p:childTnLst>
                                    <p:set>
                                      <p:cBhvr>
                                        <p:cTn id="20" fill="hold"/>
                                        <p:tgtEl>
                                          <p:spTgt spid="118">
                                            <p:txEl>
                                              <p:pRg st="0" end="0"/>
                                            </p:txEl>
                                          </p:spTgt>
                                        </p:tgtEl>
                                        <p:attrNameLst>
                                          <p:attrName>style.visibility</p:attrName>
                                        </p:attrNameLst>
                                      </p:cBhvr>
                                      <p:to>
                                        <p:strVal val="visible"/>
                                      </p:to>
                                    </p:set>
                                    <p:anim calcmode="lin" valueType="num">
                                      <p:cBhvr>
                                        <p:cTn id="21" dur="5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1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18" grpId="2"/>
      <p:bldP build="p" bldLvl="5" animBg="1" rev="0" advAuto="0" spid="117" grpId="1"/>
    </p:bldLst>
  </p:timing>
</p:sld>
</file>

<file path=ppt/slides/slide23.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120" name="Shape 120"/>
          <p:cNvSpPr/>
          <p:nvPr/>
        </p:nvSpPr>
        <p:spPr>
          <a:xfrm>
            <a:off x="381000" y="380999"/>
            <a:ext cx="7924800" cy="3291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400"/>
              <a:t>The predicate terms in the conclusions are "animals" and "women," and the conclusion refers to </a:t>
            </a:r>
            <a:r>
              <a:rPr b="1" sz="2400"/>
              <a:t>all</a:t>
            </a:r>
            <a:r>
              <a:rPr sz="2400"/>
              <a:t> members of those classes. (In the group made up of </a:t>
            </a:r>
            <a:r>
              <a:rPr b="1" sz="2400"/>
              <a:t>all animals</a:t>
            </a:r>
            <a:r>
              <a:rPr sz="2400"/>
              <a:t>, we will not find any birds.) However, in the premises where these terms appear (the major premise), only </a:t>
            </a:r>
            <a:r>
              <a:rPr b="1" sz="2400"/>
              <a:t>some</a:t>
            </a:r>
            <a:r>
              <a:rPr sz="2400"/>
              <a:t> members are referred to. (Some animals are cats.) An argument is invalid when the conclusion is about every member of the major term but the major premise must does not refer to every member of the major term. </a:t>
            </a:r>
          </a:p>
        </p:txBody>
      </p:sp>
      <p:sp>
        <p:nvSpPr>
          <p:cNvPr id="121" name="Shape 121"/>
          <p:cNvSpPr/>
          <p:nvPr/>
        </p:nvSpPr>
        <p:spPr>
          <a:xfrm>
            <a:off x="1752600" y="3810000"/>
            <a:ext cx="5105400" cy="2034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4400"/>
              <a:t>All P are Q</a:t>
            </a:r>
            <a:br>
              <a:rPr sz="4400"/>
            </a:br>
            <a:r>
              <a:rPr sz="4400"/>
              <a:t>No X are P</a:t>
            </a:r>
            <a:br>
              <a:rPr sz="4400"/>
            </a:br>
            <a:r>
              <a:rPr sz="4400"/>
              <a:t>No X are Q</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120">
                                            <p:bg/>
                                          </p:spTgt>
                                        </p:tgtEl>
                                        <p:attrNameLst>
                                          <p:attrName>style.visibility</p:attrName>
                                        </p:attrNameLst>
                                      </p:cBhvr>
                                      <p:to>
                                        <p:strVal val="visible"/>
                                      </p:to>
                                    </p:set>
                                    <p:anim calcmode="lin" valueType="num">
                                      <p:cBhvr>
                                        <p:cTn id="7" dur="500" fill="hold"/>
                                        <p:tgtEl>
                                          <p:spTgt spid="120">
                                            <p:bg/>
                                          </p:spTgt>
                                        </p:tgtEl>
                                        <p:attrNameLst>
                                          <p:attrName>ppt_x</p:attrName>
                                        </p:attrNameLst>
                                      </p:cBhvr>
                                      <p:tavLst>
                                        <p:tav tm="0">
                                          <p:val>
                                            <p:strVal val="#ppt_x"/>
                                          </p:val>
                                        </p:tav>
                                        <p:tav tm="100000">
                                          <p:val>
                                            <p:strVal val="#ppt_x"/>
                                          </p:val>
                                        </p:tav>
                                      </p:tavLst>
                                    </p:anim>
                                    <p:anim calcmode="lin" valueType="num">
                                      <p:cBhvr>
                                        <p:cTn id="8" dur="500" fill="hold"/>
                                        <p:tgtEl>
                                          <p:spTgt spid="120">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120">
                                            <p:txEl>
                                              <p:pRg st="0" end="0"/>
                                            </p:txEl>
                                          </p:spTgt>
                                        </p:tgtEl>
                                        <p:attrNameLst>
                                          <p:attrName>style.visibility</p:attrName>
                                        </p:attrNameLst>
                                      </p:cBhvr>
                                      <p:to>
                                        <p:strVal val="visible"/>
                                      </p:to>
                                    </p:set>
                                    <p:anim calcmode="lin" valueType="num">
                                      <p:cBhvr>
                                        <p:cTn id="11" dur="500" fill="hold"/>
                                        <p:tgtEl>
                                          <p:spTgt spid="12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5" grpId="2" fill="hold">
                                  <p:stCondLst>
                                    <p:cond delay="0"/>
                                  </p:stCondLst>
                                  <p:iterate type="el" backwards="0">
                                    <p:tmAbs val="0"/>
                                  </p:iterate>
                                  <p:childTnLst>
                                    <p:set>
                                      <p:cBhvr>
                                        <p:cTn id="16" fill="hold"/>
                                        <p:tgtEl>
                                          <p:spTgt spid="121"/>
                                        </p:tgtEl>
                                        <p:attrNameLst>
                                          <p:attrName>style.visibility</p:attrName>
                                        </p:attrNameLst>
                                      </p:cBhvr>
                                      <p:to>
                                        <p:strVal val="visible"/>
                                      </p:to>
                                    </p:set>
                                    <p:anim calcmode="lin" valueType="num">
                                      <p:cBhvr>
                                        <p:cTn id="17" dur="2000" fill="hold"/>
                                        <p:tgtEl>
                                          <p:spTgt spid="121"/>
                                        </p:tgtEl>
                                        <p:attrNameLst>
                                          <p:attrName>ppt_w</p:attrName>
                                        </p:attrNameLst>
                                      </p:cBhvr>
                                      <p:tavLst>
                                        <p:tav tm="0">
                                          <p:val>
                                            <p:fltVal val="0"/>
                                          </p:val>
                                        </p:tav>
                                        <p:tav tm="100000">
                                          <p:val>
                                            <p:strVal val="#ppt_w"/>
                                          </p:val>
                                        </p:tav>
                                      </p:tavLst>
                                    </p:anim>
                                    <p:anim calcmode="lin" valueType="num">
                                      <p:cBhvr>
                                        <p:cTn id="18" dur="2000" fill="hold"/>
                                        <p:tgtEl>
                                          <p:spTgt spid="121"/>
                                        </p:tgtEl>
                                        <p:attrNameLst>
                                          <p:attrName>ppt_h</p:attrName>
                                        </p:attrNameLst>
                                      </p:cBhvr>
                                      <p:tavLst>
                                        <p:tav tm="0">
                                          <p:val>
                                            <p:fltVal val="0"/>
                                          </p:val>
                                        </p:tav>
                                        <p:tav tm="100000">
                                          <p:val>
                                            <p:strVal val="#ppt_h"/>
                                          </p:val>
                                        </p:tav>
                                      </p:tavLst>
                                    </p:anim>
                                    <p:anim calcmode="lin" valueType="num">
                                      <p:cBhvr>
                                        <p:cTn id="19" dur="2000" fill="hold"/>
                                        <p:tgtEl>
                                          <p:spTgt spid="121"/>
                                        </p:tgtEl>
                                        <p:attrNameLst>
                                          <p:attrName>ppt_x</p:attrName>
                                        </p:attrNameLst>
                                      </p:cBhvr>
                                      <p:tavLst>
                                        <p:tav tm="0" fmla="#ppt_x+(cos(-2*pi*(1-$))*-#ppt_x-sin(-2*pi*(1-$))*(1-#ppt_y))*(1-$)">
                                          <p:val>
                                            <p:fltVal val="0"/>
                                          </p:val>
                                        </p:tav>
                                        <p:tav tm="100000">
                                          <p:val>
                                            <p:fltVal val="1"/>
                                          </p:val>
                                        </p:tav>
                                      </p:tavLst>
                                    </p:anim>
                                    <p:anim calcmode="lin" valueType="num">
                                      <p:cBhvr>
                                        <p:cTn id="20" dur="2000" fill="hold"/>
                                        <p:tgtEl>
                                          <p:spTgt spid="12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1" grpId="2"/>
      <p:bldP build="p" bldLvl="5" animBg="1" rev="0" advAuto="0" spid="120" grpId="1"/>
    </p:bldLst>
  </p:timing>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nvSpPr>
        <p:spPr>
          <a:xfrm>
            <a:off x="609600" y="609599"/>
            <a:ext cx="8153400" cy="197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200"/>
            </a:lvl1pPr>
          </a:lstStyle>
          <a:p>
            <a:pPr lvl="0">
              <a:defRPr sz="1800"/>
            </a:pPr>
            <a:r>
              <a:rPr sz="3200"/>
              <a:t>The formal fallacy of illicit minor is committed in categorical syllogisms when the minor term appears in the conclusion, but not in the minor premise.</a:t>
            </a:r>
          </a:p>
        </p:txBody>
      </p:sp>
      <p:sp>
        <p:nvSpPr>
          <p:cNvPr id="124" name="Shape 124"/>
          <p:cNvSpPr/>
          <p:nvPr/>
        </p:nvSpPr>
        <p:spPr>
          <a:xfrm>
            <a:off x="1295400" y="2967333"/>
            <a:ext cx="7315200" cy="1691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600"/>
              <a:t>All cats are animals.</a:t>
            </a:r>
            <a:br>
              <a:rPr sz="3600"/>
            </a:br>
            <a:r>
              <a:rPr sz="3600"/>
              <a:t>All cats are pets.</a:t>
            </a:r>
            <a:br>
              <a:rPr sz="3600"/>
            </a:br>
            <a:r>
              <a:rPr sz="3600"/>
              <a:t>Therefore, all animals are pets.</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126" name="Shape 126"/>
          <p:cNvSpPr/>
          <p:nvPr/>
        </p:nvSpPr>
        <p:spPr>
          <a:xfrm>
            <a:off x="2286000" y="3886201"/>
            <a:ext cx="4572000" cy="1310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800"/>
              <a:t>All P are Q</a:t>
            </a:r>
            <a:br>
              <a:rPr sz="2800"/>
            </a:br>
            <a:r>
              <a:rPr sz="2800"/>
              <a:t>All P are X</a:t>
            </a:r>
            <a:br>
              <a:rPr sz="2800"/>
            </a:br>
            <a:r>
              <a:rPr sz="2800"/>
              <a:t>Therefore, all Q are X </a:t>
            </a:r>
          </a:p>
        </p:txBody>
      </p:sp>
      <p:sp>
        <p:nvSpPr>
          <p:cNvPr id="127" name="Shape 127"/>
          <p:cNvSpPr/>
          <p:nvPr/>
        </p:nvSpPr>
        <p:spPr>
          <a:xfrm>
            <a:off x="762000" y="533400"/>
            <a:ext cx="7772400" cy="2580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400"/>
              <a:t>One way to understand how the above is a fallacy is to notice that the syllogism does not state "All P and </a:t>
            </a:r>
            <a:r>
              <a:rPr b="1" sz="2400"/>
              <a:t>only</a:t>
            </a:r>
            <a:r>
              <a:rPr sz="2400"/>
              <a:t> P..." If the argument read "All cats and </a:t>
            </a:r>
            <a:r>
              <a:rPr b="1" sz="2400"/>
              <a:t>only</a:t>
            </a:r>
            <a:r>
              <a:rPr sz="2400"/>
              <a:t> cats..." in both premises, then the conclusion would follow. An argument is invalid if the conclusion is about every member of the minor term but the minor premise does not also refer to every member of the minor term.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127">
                                            <p:bg/>
                                          </p:spTgt>
                                        </p:tgtEl>
                                        <p:attrNameLst>
                                          <p:attrName>style.visibility</p:attrName>
                                        </p:attrNameLst>
                                      </p:cBhvr>
                                      <p:to>
                                        <p:strVal val="visible"/>
                                      </p:to>
                                    </p:set>
                                    <p:anim calcmode="lin" valueType="num">
                                      <p:cBhvr>
                                        <p:cTn id="7" dur="500" fill="hold"/>
                                        <p:tgtEl>
                                          <p:spTgt spid="127">
                                            <p:bg/>
                                          </p:spTgt>
                                        </p:tgtEl>
                                        <p:attrNameLst>
                                          <p:attrName>ppt_x</p:attrName>
                                        </p:attrNameLst>
                                      </p:cBhvr>
                                      <p:tavLst>
                                        <p:tav tm="0">
                                          <p:val>
                                            <p:strVal val="#ppt_x"/>
                                          </p:val>
                                        </p:tav>
                                        <p:tav tm="100000">
                                          <p:val>
                                            <p:strVal val="#ppt_x"/>
                                          </p:val>
                                        </p:tav>
                                      </p:tavLst>
                                    </p:anim>
                                    <p:anim calcmode="lin" valueType="num">
                                      <p:cBhvr>
                                        <p:cTn id="8" dur="500" fill="hold"/>
                                        <p:tgtEl>
                                          <p:spTgt spid="127">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127">
                                            <p:txEl>
                                              <p:pRg st="0" end="0"/>
                                            </p:txEl>
                                          </p:spTgt>
                                        </p:tgtEl>
                                        <p:attrNameLst>
                                          <p:attrName>style.visibility</p:attrName>
                                        </p:attrNameLst>
                                      </p:cBhvr>
                                      <p:to>
                                        <p:strVal val="visible"/>
                                      </p:to>
                                    </p:set>
                                    <p:anim calcmode="lin" valueType="num">
                                      <p:cBhvr>
                                        <p:cTn id="11" dur="500" fill="hold"/>
                                        <p:tgtEl>
                                          <p:spTgt spid="12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5" grpId="2" fill="hold">
                                  <p:stCondLst>
                                    <p:cond delay="0"/>
                                  </p:stCondLst>
                                  <p:iterate type="el" backwards="0">
                                    <p:tmAbs val="0"/>
                                  </p:iterate>
                                  <p:childTnLst>
                                    <p:set>
                                      <p:cBhvr>
                                        <p:cTn id="16" fill="hold"/>
                                        <p:tgtEl>
                                          <p:spTgt spid="126"/>
                                        </p:tgtEl>
                                        <p:attrNameLst>
                                          <p:attrName>style.visibility</p:attrName>
                                        </p:attrNameLst>
                                      </p:cBhvr>
                                      <p:to>
                                        <p:strVal val="visible"/>
                                      </p:to>
                                    </p:set>
                                    <p:anim calcmode="lin" valueType="num">
                                      <p:cBhvr>
                                        <p:cTn id="17" dur="2000" fill="hold"/>
                                        <p:tgtEl>
                                          <p:spTgt spid="126"/>
                                        </p:tgtEl>
                                        <p:attrNameLst>
                                          <p:attrName>ppt_w</p:attrName>
                                        </p:attrNameLst>
                                      </p:cBhvr>
                                      <p:tavLst>
                                        <p:tav tm="0">
                                          <p:val>
                                            <p:fltVal val="0"/>
                                          </p:val>
                                        </p:tav>
                                        <p:tav tm="100000">
                                          <p:val>
                                            <p:strVal val="#ppt_w"/>
                                          </p:val>
                                        </p:tav>
                                      </p:tavLst>
                                    </p:anim>
                                    <p:anim calcmode="lin" valueType="num">
                                      <p:cBhvr>
                                        <p:cTn id="18" dur="2000" fill="hold"/>
                                        <p:tgtEl>
                                          <p:spTgt spid="126"/>
                                        </p:tgtEl>
                                        <p:attrNameLst>
                                          <p:attrName>ppt_h</p:attrName>
                                        </p:attrNameLst>
                                      </p:cBhvr>
                                      <p:tavLst>
                                        <p:tav tm="0">
                                          <p:val>
                                            <p:fltVal val="0"/>
                                          </p:val>
                                        </p:tav>
                                        <p:tav tm="100000">
                                          <p:val>
                                            <p:strVal val="#ppt_h"/>
                                          </p:val>
                                        </p:tav>
                                      </p:tavLst>
                                    </p:anim>
                                    <p:anim calcmode="lin" valueType="num">
                                      <p:cBhvr>
                                        <p:cTn id="19" dur="2000" fill="hold"/>
                                        <p:tgtEl>
                                          <p:spTgt spid="126"/>
                                        </p:tgtEl>
                                        <p:attrNameLst>
                                          <p:attrName>ppt_x</p:attrName>
                                        </p:attrNameLst>
                                      </p:cBhvr>
                                      <p:tavLst>
                                        <p:tav tm="0" fmla="#ppt_x+(cos(-2*pi*(1-$))*-#ppt_x-sin(-2*pi*(1-$))*(1-#ppt_y))*(1-$)">
                                          <p:val>
                                            <p:fltVal val="0"/>
                                          </p:val>
                                        </p:tav>
                                        <p:tav tm="100000">
                                          <p:val>
                                            <p:fltVal val="1"/>
                                          </p:val>
                                        </p:tav>
                                      </p:tavLst>
                                    </p:anim>
                                    <p:anim calcmode="lin" valueType="num">
                                      <p:cBhvr>
                                        <p:cTn id="20" dur="2000" fill="hold"/>
                                        <p:tgtEl>
                                          <p:spTgt spid="12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6" grpId="2"/>
      <p:bldP build="p" bldLvl="5" animBg="1" rev="0" advAuto="0" spid="127" grpId="1"/>
    </p:bldLst>
  </p:timing>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nvSpPr>
        <p:spPr>
          <a:xfrm>
            <a:off x="762000" y="228600"/>
            <a:ext cx="7315200" cy="2682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4400"/>
              <a:t>All cats are mammals</a:t>
            </a:r>
            <a:br>
              <a:rPr sz="4400"/>
            </a:br>
            <a:r>
              <a:rPr sz="4400"/>
              <a:t>This animal is a cat</a:t>
            </a:r>
            <a:br>
              <a:rPr sz="4400"/>
            </a:br>
            <a:r>
              <a:rPr sz="4400"/>
              <a:t>Therefore, this cat is a mammal. </a:t>
            </a:r>
          </a:p>
        </p:txBody>
      </p:sp>
      <p:pic>
        <p:nvPicPr>
          <p:cNvPr id="130" name="image3.jpg" descr="C:\Documents and Settings\strunci\Local Settings\Temporary Internet Files\Content.IE5\TRD2D9K0\MPj04388180000[1].jpg"/>
          <p:cNvPicPr/>
          <p:nvPr/>
        </p:nvPicPr>
        <p:blipFill>
          <a:blip r:embed="rId2">
            <a:extLst/>
          </a:blip>
          <a:stretch>
            <a:fillRect/>
          </a:stretch>
        </p:blipFill>
        <p:spPr>
          <a:xfrm>
            <a:off x="3101417" y="2438400"/>
            <a:ext cx="5204384" cy="3911033"/>
          </a:xfrm>
          <a:prstGeom prst="rect">
            <a:avLst/>
          </a:prstGeom>
          <a:ln w="12700">
            <a:miter lim="400000"/>
          </a:ln>
        </p:spPr>
      </p:pic>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nvSpPr>
        <p:spPr>
          <a:xfrm>
            <a:off x="228600" y="685799"/>
            <a:ext cx="8610600" cy="4472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i="1" sz="6000"/>
              <a:t>All humans are mortal,</a:t>
            </a:r>
            <a:r>
              <a:rPr sz="6000"/>
              <a:t> the </a:t>
            </a:r>
            <a:r>
              <a:rPr sz="6000">
                <a:solidFill>
                  <a:srgbClr val="FF0000"/>
                </a:solidFill>
              </a:rPr>
              <a:t>major premise</a:t>
            </a:r>
            <a:r>
              <a:rPr sz="6000"/>
              <a:t>, </a:t>
            </a:r>
            <a:r>
              <a:rPr i="1" sz="6000"/>
              <a:t>I am a human,</a:t>
            </a:r>
            <a:r>
              <a:rPr sz="6000"/>
              <a:t> the </a:t>
            </a:r>
            <a:r>
              <a:rPr sz="6000">
                <a:solidFill>
                  <a:srgbClr val="7030A0"/>
                </a:solidFill>
              </a:rPr>
              <a:t>minor</a:t>
            </a:r>
            <a:r>
              <a:rPr sz="6000"/>
              <a:t> </a:t>
            </a:r>
            <a:r>
              <a:rPr sz="6000">
                <a:solidFill>
                  <a:srgbClr val="7030A0"/>
                </a:solidFill>
              </a:rPr>
              <a:t>premise</a:t>
            </a:r>
            <a:r>
              <a:rPr sz="6000"/>
              <a:t>, </a:t>
            </a:r>
            <a:r>
              <a:rPr i="1" sz="6000"/>
              <a:t>therefore, I am mortal</a:t>
            </a:r>
          </a:p>
        </p:txBody>
      </p:sp>
      <p:sp>
        <p:nvSpPr>
          <p:cNvPr id="133" name="Shape 133"/>
          <p:cNvSpPr/>
          <p:nvPr/>
        </p:nvSpPr>
        <p:spPr>
          <a:xfrm flipH="1">
            <a:off x="1447799" y="1447800"/>
            <a:ext cx="1066802" cy="1295401"/>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
        <p:nvSpPr>
          <p:cNvPr id="134" name="Shape 134"/>
          <p:cNvSpPr/>
          <p:nvPr/>
        </p:nvSpPr>
        <p:spPr>
          <a:xfrm flipV="1">
            <a:off x="1219200" y="1523999"/>
            <a:ext cx="4191001" cy="3352801"/>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nvSpPr>
        <p:spPr>
          <a:xfrm>
            <a:off x="0" y="-1"/>
            <a:ext cx="9144000" cy="7609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i="1" sz="3200">
                <a:hlinkClick r:id="rId2" invalidUrl="" action="" tgtFrame="" tooltip="" history="1" highlightClick="0" endSnd="0"/>
              </a:rPr>
              <a:t>Major premise</a:t>
            </a:r>
            <a:r>
              <a:rPr i="1" sz="3200"/>
              <a:t>:</a:t>
            </a:r>
            <a:r>
              <a:rPr sz="3200"/>
              <a:t> All </a:t>
            </a:r>
            <a:r>
              <a:rPr sz="3200">
                <a:hlinkClick r:id="rId3" invalidUrl="" action="" tgtFrame="" tooltip="" history="1" highlightClick="0" endSnd="0"/>
              </a:rPr>
              <a:t>asteroid</a:t>
            </a:r>
            <a:r>
              <a:rPr sz="3200"/>
              <a:t>s are made of </a:t>
            </a:r>
            <a:r>
              <a:rPr sz="3200">
                <a:hlinkClick r:id="rId4" invalidUrl="" action="" tgtFrame="" tooltip="" history="1" highlightClick="0" endSnd="0"/>
              </a:rPr>
              <a:t>rock</a:t>
            </a:r>
            <a:r>
              <a:rPr sz="3200"/>
              <a:t>. </a:t>
            </a:r>
            <a:br>
              <a:rPr sz="3200"/>
            </a:br>
            <a:r>
              <a:rPr i="1" sz="3200">
                <a:hlinkClick r:id="rId5" invalidUrl="" action="" tgtFrame="" tooltip="" history="1" highlightClick="0" endSnd="0"/>
              </a:rPr>
              <a:t>Minor premise</a:t>
            </a:r>
            <a:r>
              <a:rPr i="1" sz="3200"/>
              <a:t>:</a:t>
            </a:r>
            <a:r>
              <a:rPr sz="3200"/>
              <a:t> </a:t>
            </a:r>
            <a:r>
              <a:rPr sz="3200">
                <a:hlinkClick r:id="rId6" invalidUrl="" action="" tgtFrame="" tooltip="" history="1" highlightClick="0" endSnd="0"/>
              </a:rPr>
              <a:t>Ceres</a:t>
            </a:r>
            <a:r>
              <a:rPr sz="3200"/>
              <a:t> is an asteroid. </a:t>
            </a:r>
            <a:br>
              <a:rPr sz="3200"/>
            </a:br>
            <a:r>
              <a:rPr i="1" sz="3200">
                <a:hlinkClick r:id="rId7" invalidUrl="" action="" tgtFrame="" tooltip="" history="1" highlightClick="0" endSnd="0"/>
              </a:rPr>
              <a:t>Conclusion</a:t>
            </a:r>
            <a:r>
              <a:rPr i="1" sz="3200"/>
              <a:t>:</a:t>
            </a:r>
            <a:r>
              <a:rPr sz="3200"/>
              <a:t> Ceres is made of rock.</a:t>
            </a:r>
            <a:endParaRPr sz="3200"/>
          </a:p>
          <a:p>
            <a:pPr lvl="0"/>
            <a:r>
              <a:rPr sz="3200"/>
              <a:t> </a:t>
            </a:r>
            <a:endParaRPr sz="3200"/>
          </a:p>
          <a:p>
            <a:pPr lvl="0"/>
            <a:r>
              <a:rPr i="1" sz="3200"/>
              <a:t>Major premise:</a:t>
            </a:r>
            <a:r>
              <a:rPr sz="3200"/>
              <a:t> No </a:t>
            </a:r>
            <a:r>
              <a:rPr sz="3200">
                <a:hlinkClick r:id="rId8" invalidUrl="" action="" tgtFrame="" tooltip="" history="1" highlightClick="0" endSnd="0"/>
              </a:rPr>
              <a:t>cat</a:t>
            </a:r>
            <a:r>
              <a:rPr sz="3200"/>
              <a:t> enjoys the company of </a:t>
            </a:r>
            <a:r>
              <a:rPr sz="3200">
                <a:hlinkClick r:id="rId9" invalidUrl="" action="" tgtFrame="" tooltip="" history="1" highlightClick="0" endSnd="0"/>
              </a:rPr>
              <a:t>snakes</a:t>
            </a:r>
            <a:r>
              <a:rPr sz="3200"/>
              <a:t>. </a:t>
            </a:r>
            <a:br>
              <a:rPr sz="3200"/>
            </a:br>
            <a:r>
              <a:rPr i="1" sz="3200"/>
              <a:t>Minor premise:</a:t>
            </a:r>
            <a:r>
              <a:rPr sz="3200"/>
              <a:t> </a:t>
            </a:r>
            <a:r>
              <a:rPr sz="3200">
                <a:hlinkClick r:id="rId10" invalidUrl="" action="" tgtFrame="" tooltip="" history="1" highlightClick="0" endSnd="0"/>
              </a:rPr>
              <a:t>Fluffy</a:t>
            </a:r>
            <a:r>
              <a:rPr sz="3200"/>
              <a:t> enjoys the company of snakes. </a:t>
            </a:r>
            <a:br>
              <a:rPr sz="3200"/>
            </a:br>
            <a:r>
              <a:rPr i="1" sz="3200"/>
              <a:t>Conclusion:</a:t>
            </a:r>
            <a:r>
              <a:rPr sz="3200"/>
              <a:t> Fluffy is not a cat. </a:t>
            </a:r>
            <a:endParaRPr sz="3200"/>
          </a:p>
          <a:p>
            <a:pPr lvl="0"/>
            <a:endParaRPr sz="3200"/>
          </a:p>
          <a:p>
            <a:pPr lvl="0"/>
            <a:r>
              <a:rPr i="1" sz="3200"/>
              <a:t>Major premise:</a:t>
            </a:r>
            <a:r>
              <a:rPr sz="3200"/>
              <a:t> I will not eat anything that </a:t>
            </a:r>
            <a:r>
              <a:rPr sz="3200">
                <a:hlinkClick r:id="rId11" invalidUrl="" action="" tgtFrame="" tooltip="" history="1" highlightClick="0" endSnd="0"/>
              </a:rPr>
              <a:t>smells like feet</a:t>
            </a:r>
            <a:r>
              <a:rPr sz="3200"/>
              <a:t>. </a:t>
            </a:r>
            <a:br>
              <a:rPr sz="3200"/>
            </a:br>
            <a:r>
              <a:rPr i="1" sz="3200"/>
              <a:t>Minor premise:</a:t>
            </a:r>
            <a:r>
              <a:rPr sz="3200"/>
              <a:t> Some kinds of </a:t>
            </a:r>
            <a:r>
              <a:rPr sz="3200">
                <a:hlinkClick r:id="rId12" invalidUrl="" action="" tgtFrame="" tooltip="" history="1" highlightClick="0" endSnd="0"/>
              </a:rPr>
              <a:t>cheese</a:t>
            </a:r>
            <a:r>
              <a:rPr sz="3200"/>
              <a:t> smell like feet. </a:t>
            </a:r>
            <a:br>
              <a:rPr sz="3200"/>
            </a:br>
            <a:r>
              <a:rPr i="1" sz="3200"/>
              <a:t>Conclusion:</a:t>
            </a:r>
            <a:r>
              <a:rPr sz="3200"/>
              <a:t> There are some kinds of cheese I will not eat</a:t>
            </a:r>
          </a:p>
        </p:txBody>
      </p:sp>
      <p:sp>
        <p:nvSpPr>
          <p:cNvPr id="137" name="Shape 137"/>
          <p:cNvSpPr/>
          <p:nvPr/>
        </p:nvSpPr>
        <p:spPr>
          <a:xfrm>
            <a:off x="4038600" y="380999"/>
            <a:ext cx="838201" cy="457202"/>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
        <p:nvSpPr>
          <p:cNvPr id="138" name="Shape 138"/>
          <p:cNvSpPr/>
          <p:nvPr/>
        </p:nvSpPr>
        <p:spPr>
          <a:xfrm flipV="1">
            <a:off x="5257800" y="457199"/>
            <a:ext cx="1828801" cy="914401"/>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
        <p:nvSpPr>
          <p:cNvPr id="139" name="Shape 139"/>
          <p:cNvSpPr/>
          <p:nvPr/>
        </p:nvSpPr>
        <p:spPr>
          <a:xfrm flipV="1">
            <a:off x="2362200" y="914399"/>
            <a:ext cx="533401" cy="457201"/>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9" presetID="15" grpId="1" fill="hold">
                                  <p:stCondLst>
                                    <p:cond delay="0"/>
                                  </p:stCondLst>
                                  <p:iterate type="el" backwards="0">
                                    <p:tmAbs val="0"/>
                                  </p:iterate>
                                  <p:childTnLst>
                                    <p:set>
                                      <p:cBhvr>
                                        <p:cTn id="6" fill="hold"/>
                                        <p:tgtEl>
                                          <p:spTgt spid="136">
                                            <p:bg/>
                                          </p:spTgt>
                                        </p:tgtEl>
                                        <p:attrNameLst>
                                          <p:attrName>style.visibility</p:attrName>
                                        </p:attrNameLst>
                                      </p:cBhvr>
                                      <p:to>
                                        <p:strVal val="visible"/>
                                      </p:to>
                                    </p:set>
                                    <p:anim calcmode="lin" valueType="num">
                                      <p:cBhvr>
                                        <p:cTn id="7" dur="1000" fill="hold"/>
                                        <p:tgtEl>
                                          <p:spTgt spid="136">
                                            <p:bg/>
                                          </p:spTgt>
                                        </p:tgtEl>
                                        <p:attrNameLst>
                                          <p:attrName>ppt_w</p:attrName>
                                        </p:attrNameLst>
                                      </p:cBhvr>
                                      <p:tavLst>
                                        <p:tav tm="0">
                                          <p:val>
                                            <p:fltVal val="0"/>
                                          </p:val>
                                        </p:tav>
                                        <p:tav tm="100000">
                                          <p:val>
                                            <p:strVal val="#ppt_w"/>
                                          </p:val>
                                        </p:tav>
                                      </p:tavLst>
                                    </p:anim>
                                    <p:anim calcmode="lin" valueType="num">
                                      <p:cBhvr>
                                        <p:cTn id="8" dur="1000" fill="hold"/>
                                        <p:tgtEl>
                                          <p:spTgt spid="136">
                                            <p:bg/>
                                          </p:spTgt>
                                        </p:tgtEl>
                                        <p:attrNameLst>
                                          <p:attrName>ppt_h</p:attrName>
                                        </p:attrNameLst>
                                      </p:cBhvr>
                                      <p:tavLst>
                                        <p:tav tm="0">
                                          <p:val>
                                            <p:fltVal val="0"/>
                                          </p:val>
                                        </p:tav>
                                        <p:tav tm="100000">
                                          <p:val>
                                            <p:strVal val="#ppt_h"/>
                                          </p:val>
                                        </p:tav>
                                      </p:tavLst>
                                    </p:anim>
                                    <p:anim calcmode="lin" valueType="num">
                                      <p:cBhvr>
                                        <p:cTn id="9" dur="1000" fill="hold"/>
                                        <p:tgtEl>
                                          <p:spTgt spid="136">
                                            <p:bg/>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6">
                                            <p:bg/>
                                          </p:spTgt>
                                        </p:tgtEl>
                                        <p:attrNameLst>
                                          <p:attrName>ppt_y</p:attrName>
                                        </p:attrNameLst>
                                      </p:cBhvr>
                                      <p:tavLst>
                                        <p:tav tm="0" fmla="#ppt_y+(sin(-2*pi*(1-$))*-#ppt_x+cos(-2*pi*(1-$))*(1-#ppt_y))*(1-$)">
                                          <p:val>
                                            <p:fltVal val="0"/>
                                          </p:val>
                                        </p:tav>
                                        <p:tav tm="100000">
                                          <p:val>
                                            <p:fltVal val="1"/>
                                          </p:val>
                                        </p:tav>
                                      </p:tavLst>
                                    </p:anim>
                                  </p:childTnLst>
                                </p:cTn>
                              </p:par>
                              <p:par>
                                <p:cTn id="11" presetClass="entr" presetSubtype="9" presetID="15" grpId="1" fill="hold">
                                  <p:stCondLst>
                                    <p:cond delay="0"/>
                                  </p:stCondLst>
                                  <p:iterate type="el" backwards="0">
                                    <p:tmAbs val="0"/>
                                  </p:iterate>
                                  <p:childTnLst>
                                    <p:set>
                                      <p:cBhvr>
                                        <p:cTn id="12" fill="hold"/>
                                        <p:tgtEl>
                                          <p:spTgt spid="136">
                                            <p:txEl>
                                              <p:pRg st="0" end="0"/>
                                            </p:txEl>
                                          </p:spTgt>
                                        </p:tgtEl>
                                        <p:attrNameLst>
                                          <p:attrName>style.visibility</p:attrName>
                                        </p:attrNameLst>
                                      </p:cBhvr>
                                      <p:to>
                                        <p:strVal val="visible"/>
                                      </p:to>
                                    </p:set>
                                    <p:anim calcmode="lin" valueType="num">
                                      <p:cBhvr>
                                        <p:cTn id="13" dur="1000" fill="hold"/>
                                        <p:tgtEl>
                                          <p:spTgt spid="136">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36">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3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3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1000"/>
                            </p:stCondLst>
                            <p:childTnLst>
                              <p:par>
                                <p:cTn id="18" nodeType="afterEffect" presetClass="entr" presetSubtype="9" presetID="15" grpId="1" fill="hold">
                                  <p:stCondLst>
                                    <p:cond delay="0"/>
                                  </p:stCondLst>
                                  <p:iterate type="el" backwards="0">
                                    <p:tmAbs val="0"/>
                                  </p:iterate>
                                  <p:childTnLst>
                                    <p:set>
                                      <p:cBhvr>
                                        <p:cTn id="19" fill="hold"/>
                                        <p:tgtEl>
                                          <p:spTgt spid="136">
                                            <p:txEl>
                                              <p:pRg st="1" end="1"/>
                                            </p:txEl>
                                          </p:spTgt>
                                        </p:tgtEl>
                                        <p:attrNameLst>
                                          <p:attrName>style.visibility</p:attrName>
                                        </p:attrNameLst>
                                      </p:cBhvr>
                                      <p:to>
                                        <p:strVal val="visible"/>
                                      </p:to>
                                    </p:set>
                                    <p:anim calcmode="lin" valueType="num">
                                      <p:cBhvr>
                                        <p:cTn id="20" dur="1000" fill="hold"/>
                                        <p:tgtEl>
                                          <p:spTgt spid="136">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36">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13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3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2000"/>
                            </p:stCondLst>
                            <p:childTnLst>
                              <p:par>
                                <p:cTn id="25" nodeType="afterEffect" presetClass="entr" presetSubtype="9" presetID="15" grpId="1" fill="hold">
                                  <p:stCondLst>
                                    <p:cond delay="0"/>
                                  </p:stCondLst>
                                  <p:iterate type="el" backwards="0">
                                    <p:tmAbs val="0"/>
                                  </p:iterate>
                                  <p:childTnLst>
                                    <p:set>
                                      <p:cBhvr>
                                        <p:cTn id="26" fill="hold"/>
                                        <p:tgtEl>
                                          <p:spTgt spid="136">
                                            <p:txEl>
                                              <p:pRg st="2" end="2"/>
                                            </p:txEl>
                                          </p:spTgt>
                                        </p:tgtEl>
                                        <p:attrNameLst>
                                          <p:attrName>style.visibility</p:attrName>
                                        </p:attrNameLst>
                                      </p:cBhvr>
                                      <p:to>
                                        <p:strVal val="visible"/>
                                      </p:to>
                                    </p:set>
                                    <p:anim calcmode="lin" valueType="num">
                                      <p:cBhvr>
                                        <p:cTn id="27" dur="1000" fill="hold"/>
                                        <p:tgtEl>
                                          <p:spTgt spid="136">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136">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136">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136">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1" fill="hold">
                            <p:stCondLst>
                              <p:cond delay="3000"/>
                            </p:stCondLst>
                            <p:childTnLst>
                              <p:par>
                                <p:cTn id="32" nodeType="afterEffect" presetClass="entr" presetSubtype="9" presetID="15" grpId="1" fill="hold">
                                  <p:stCondLst>
                                    <p:cond delay="0"/>
                                  </p:stCondLst>
                                  <p:iterate type="el" backwards="0">
                                    <p:tmAbs val="0"/>
                                  </p:iterate>
                                  <p:childTnLst>
                                    <p:set>
                                      <p:cBhvr>
                                        <p:cTn id="33" fill="hold"/>
                                        <p:tgtEl>
                                          <p:spTgt spid="136">
                                            <p:txEl>
                                              <p:pRg st="3" end="3"/>
                                            </p:txEl>
                                          </p:spTgt>
                                        </p:tgtEl>
                                        <p:attrNameLst>
                                          <p:attrName>style.visibility</p:attrName>
                                        </p:attrNameLst>
                                      </p:cBhvr>
                                      <p:to>
                                        <p:strVal val="visible"/>
                                      </p:to>
                                    </p:set>
                                    <p:anim calcmode="lin" valueType="num">
                                      <p:cBhvr>
                                        <p:cTn id="34" dur="1000" fill="hold"/>
                                        <p:tgtEl>
                                          <p:spTgt spid="136">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136">
                                            <p:txEl>
                                              <p:pRg st="3" end="3"/>
                                            </p:txEl>
                                          </p:spTgt>
                                        </p:tgtEl>
                                        <p:attrNameLst>
                                          <p:attrName>ppt_h</p:attrName>
                                        </p:attrNameLst>
                                      </p:cBhvr>
                                      <p:tavLst>
                                        <p:tav tm="0">
                                          <p:val>
                                            <p:fltVal val="0"/>
                                          </p:val>
                                        </p:tav>
                                        <p:tav tm="100000">
                                          <p:val>
                                            <p:strVal val="#ppt_h"/>
                                          </p:val>
                                        </p:tav>
                                      </p:tavLst>
                                    </p:anim>
                                    <p:anim calcmode="lin" valueType="num">
                                      <p:cBhvr>
                                        <p:cTn id="36" dur="1000" fill="hold"/>
                                        <p:tgtEl>
                                          <p:spTgt spid="136">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136">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8" fill="hold">
                            <p:stCondLst>
                              <p:cond delay="4000"/>
                            </p:stCondLst>
                            <p:childTnLst>
                              <p:par>
                                <p:cTn id="39" nodeType="afterEffect" presetClass="entr" presetSubtype="9" presetID="15" grpId="1" fill="hold">
                                  <p:stCondLst>
                                    <p:cond delay="0"/>
                                  </p:stCondLst>
                                  <p:iterate type="el" backwards="0">
                                    <p:tmAbs val="0"/>
                                  </p:iterate>
                                  <p:childTnLst>
                                    <p:set>
                                      <p:cBhvr>
                                        <p:cTn id="40" fill="hold"/>
                                        <p:tgtEl>
                                          <p:spTgt spid="136">
                                            <p:txEl>
                                              <p:pRg st="4" end="4"/>
                                            </p:txEl>
                                          </p:spTgt>
                                        </p:tgtEl>
                                        <p:attrNameLst>
                                          <p:attrName>style.visibility</p:attrName>
                                        </p:attrNameLst>
                                      </p:cBhvr>
                                      <p:to>
                                        <p:strVal val="visible"/>
                                      </p:to>
                                    </p:set>
                                    <p:anim calcmode="lin" valueType="num">
                                      <p:cBhvr>
                                        <p:cTn id="41" dur="1000" fill="hold"/>
                                        <p:tgtEl>
                                          <p:spTgt spid="136">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136">
                                            <p:txEl>
                                              <p:pRg st="4" end="4"/>
                                            </p:txEl>
                                          </p:spTgt>
                                        </p:tgtEl>
                                        <p:attrNameLst>
                                          <p:attrName>ppt_h</p:attrName>
                                        </p:attrNameLst>
                                      </p:cBhvr>
                                      <p:tavLst>
                                        <p:tav tm="0">
                                          <p:val>
                                            <p:fltVal val="0"/>
                                          </p:val>
                                        </p:tav>
                                        <p:tav tm="100000">
                                          <p:val>
                                            <p:strVal val="#ppt_h"/>
                                          </p:val>
                                        </p:tav>
                                      </p:tavLst>
                                    </p:anim>
                                    <p:anim calcmode="lin" valueType="num">
                                      <p:cBhvr>
                                        <p:cTn id="43" dur="1000" fill="hold"/>
                                        <p:tgtEl>
                                          <p:spTgt spid="136">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36">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6" grpId="1"/>
    </p:bldLst>
  </p:timing>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xfrm>
            <a:off x="457200" y="274638"/>
            <a:ext cx="8229600" cy="1143001"/>
          </a:xfrm>
          <a:prstGeom prst="rect">
            <a:avLst/>
          </a:prstGeom>
        </p:spPr>
        <p:txBody>
          <a:bodyPr/>
          <a:lstStyle>
            <a:lvl1pPr>
              <a:defRPr b="1" sz="5400"/>
            </a:lvl1pPr>
          </a:lstStyle>
          <a:p>
            <a:pPr lvl="0">
              <a:defRPr b="0" sz="1800"/>
            </a:pPr>
            <a:r>
              <a:rPr b="1" sz="5400"/>
              <a:t>Add the Conclusion</a:t>
            </a:r>
          </a:p>
        </p:txBody>
      </p:sp>
      <p:sp>
        <p:nvSpPr>
          <p:cNvPr id="142" name="Shape 142"/>
          <p:cNvSpPr/>
          <p:nvPr>
            <p:ph type="body" idx="1"/>
          </p:nvPr>
        </p:nvSpPr>
        <p:spPr>
          <a:xfrm>
            <a:off x="457200" y="1600200"/>
            <a:ext cx="8229600" cy="4525963"/>
          </a:xfrm>
          <a:prstGeom prst="rect">
            <a:avLst/>
          </a:prstGeom>
        </p:spPr>
        <p:txBody>
          <a:bodyPr/>
          <a:lstStyle/>
          <a:p>
            <a:pPr lvl="0">
              <a:buSzTx/>
              <a:buNone/>
              <a:defRPr sz="1800"/>
            </a:pPr>
            <a:r>
              <a:rPr sz="3200"/>
              <a:t>  All children are TV watchers.</a:t>
            </a:r>
            <a:endParaRPr sz="3200"/>
          </a:p>
          <a:p>
            <a:pPr lvl="0">
              <a:buSzTx/>
              <a:buNone/>
              <a:defRPr sz="1800"/>
            </a:pPr>
            <a:r>
              <a:rPr sz="3200"/>
              <a:t>   No TV watchers are pigs.</a:t>
            </a:r>
            <a:endParaRPr sz="3200"/>
          </a:p>
          <a:p>
            <a:pPr lvl="0">
              <a:buSzTx/>
              <a:buNone/>
              <a:defRPr sz="1800"/>
            </a:pPr>
            <a:r>
              <a:rPr sz="3200"/>
              <a:t> Therefore,</a:t>
            </a:r>
            <a:endParaRPr sz="3200"/>
          </a:p>
          <a:p>
            <a:pPr lvl="0">
              <a:buSzTx/>
              <a:buNone/>
              <a:defRPr sz="1800"/>
            </a:pPr>
            <a:endParaRPr sz="3200"/>
          </a:p>
          <a:p>
            <a:pPr lvl="0">
              <a:buSzTx/>
              <a:buNone/>
              <a:defRPr sz="1800"/>
            </a:pPr>
            <a:r>
              <a:rPr sz="3200"/>
              <a:t>  All carrots are vegetables.</a:t>
            </a:r>
            <a:endParaRPr sz="3200"/>
          </a:p>
          <a:p>
            <a:pPr lvl="0">
              <a:buSzTx/>
              <a:buNone/>
              <a:defRPr sz="1800"/>
            </a:pPr>
            <a:r>
              <a:rPr sz="3200"/>
              <a:t>     All vegetables are nutritious.</a:t>
            </a:r>
            <a:endParaRPr sz="3200"/>
          </a:p>
          <a:p>
            <a:pPr lvl="0">
              <a:buSzTx/>
              <a:buNone/>
              <a:defRPr sz="1800"/>
            </a:pPr>
            <a:r>
              <a:rPr sz="3200"/>
              <a:t>   Therefore,</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nvSpPr>
        <p:spPr>
          <a:xfrm>
            <a:off x="457200" y="228600"/>
            <a:ext cx="8458200" cy="649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3600"/>
              <a:t>An argument is a connected series of statements or propositions, some of which are intended to provide support, justification or evidence for the truth of another statement or proposition.</a:t>
            </a:r>
            <a:endParaRPr sz="3600"/>
          </a:p>
          <a:p>
            <a:pPr lvl="0"/>
            <a:endParaRPr sz="3600"/>
          </a:p>
          <a:p>
            <a:pPr lvl="0"/>
            <a:r>
              <a:rPr sz="3600"/>
              <a:t> Arguments consist of one or more </a:t>
            </a:r>
            <a:r>
              <a:rPr i="1" sz="3600"/>
              <a:t>premises</a:t>
            </a:r>
            <a:r>
              <a:rPr sz="3600"/>
              <a:t> and a </a:t>
            </a:r>
            <a:r>
              <a:rPr i="1" sz="3600"/>
              <a:t>conclusion</a:t>
            </a:r>
            <a:r>
              <a:rPr sz="3600"/>
              <a:t>. The premises are those statements that are taken to provide the support or evidence; the conclusion is that which the premises allegedly support.</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5">
                                            <p:bg/>
                                          </p:spTgt>
                                        </p:tgtEl>
                                        <p:attrNameLst>
                                          <p:attrName>style.visibility</p:attrName>
                                        </p:attrNameLst>
                                      </p:cBhvr>
                                      <p:to>
                                        <p:strVal val="visible"/>
                                      </p:to>
                                    </p:set>
                                    <p:anim calcmode="lin" valueType="num">
                                      <p:cBhvr>
                                        <p:cTn id="7" dur="500" fill="hold"/>
                                        <p:tgtEl>
                                          <p:spTgt spid="55">
                                            <p:bg/>
                                          </p:spTgt>
                                        </p:tgtEl>
                                        <p:attrNameLst>
                                          <p:attrName>ppt_x</p:attrName>
                                        </p:attrNameLst>
                                      </p:cBhvr>
                                      <p:tavLst>
                                        <p:tav tm="0">
                                          <p:val>
                                            <p:strVal val="#ppt_x"/>
                                          </p:val>
                                        </p:tav>
                                        <p:tav tm="100000">
                                          <p:val>
                                            <p:strVal val="#ppt_x"/>
                                          </p:val>
                                        </p:tav>
                                      </p:tavLst>
                                    </p:anim>
                                    <p:anim calcmode="lin" valueType="num">
                                      <p:cBhvr>
                                        <p:cTn id="8" dur="500" fill="hold"/>
                                        <p:tgtEl>
                                          <p:spTgt spid="55">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55">
                                            <p:txEl>
                                              <p:pRg st="0" end="0"/>
                                            </p:txEl>
                                          </p:spTgt>
                                        </p:tgtEl>
                                        <p:attrNameLst>
                                          <p:attrName>style.visibility</p:attrName>
                                        </p:attrNameLst>
                                      </p:cBhvr>
                                      <p:to>
                                        <p:strVal val="visible"/>
                                      </p:to>
                                    </p:set>
                                    <p:anim calcmode="lin" valueType="num">
                                      <p:cBhvr>
                                        <p:cTn id="11" dur="5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5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nodeType="afterEffect" presetClass="entr" presetSubtype="4" presetID="2" grpId="1" fill="hold">
                                  <p:stCondLst>
                                    <p:cond delay="0"/>
                                  </p:stCondLst>
                                  <p:iterate type="el" backwards="0">
                                    <p:tmAbs val="0"/>
                                  </p:iterate>
                                  <p:childTnLst>
                                    <p:set>
                                      <p:cBhvr>
                                        <p:cTn id="15" fill="hold"/>
                                        <p:tgtEl>
                                          <p:spTgt spid="55">
                                            <p:txEl>
                                              <p:pRg st="1" end="1"/>
                                            </p:txEl>
                                          </p:spTgt>
                                        </p:tgtEl>
                                        <p:attrNameLst>
                                          <p:attrName>style.visibility</p:attrName>
                                        </p:attrNameLst>
                                      </p:cBhvr>
                                      <p:to>
                                        <p:strVal val="visible"/>
                                      </p:to>
                                    </p:set>
                                    <p:anim calcmode="lin" valueType="num">
                                      <p:cBhvr>
                                        <p:cTn id="16" dur="500" fill="hold"/>
                                        <p:tgtEl>
                                          <p:spTgt spid="55">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4" presetID="2" grpId="1" fill="hold">
                                  <p:stCondLst>
                                    <p:cond delay="0"/>
                                  </p:stCondLst>
                                  <p:iterate type="el" backwards="0">
                                    <p:tmAbs val="0"/>
                                  </p:iterate>
                                  <p:childTnLst>
                                    <p:set>
                                      <p:cBhvr>
                                        <p:cTn id="21" fill="hold"/>
                                        <p:tgtEl>
                                          <p:spTgt spid="55">
                                            <p:txEl>
                                              <p:pRg st="2" end="2"/>
                                            </p:txEl>
                                          </p:spTgt>
                                        </p:tgtEl>
                                        <p:attrNameLst>
                                          <p:attrName>style.visibility</p:attrName>
                                        </p:attrNameLst>
                                      </p:cBhvr>
                                      <p:to>
                                        <p:strVal val="visible"/>
                                      </p:to>
                                    </p:set>
                                    <p:anim calcmode="lin" valueType="num">
                                      <p:cBhvr>
                                        <p:cTn id="22" dur="500" fill="hold"/>
                                        <p:tgtEl>
                                          <p:spTgt spid="5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5" grpId="1"/>
    </p:bldLst>
  </p:timing>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xfrm>
            <a:off x="457200" y="274638"/>
            <a:ext cx="8229600" cy="1143001"/>
          </a:xfrm>
          <a:prstGeom prst="rect">
            <a:avLst/>
          </a:prstGeom>
        </p:spPr>
        <p:txBody>
          <a:bodyPr/>
          <a:lstStyle>
            <a:lvl1pPr>
              <a:defRPr b="1" sz="5400"/>
            </a:lvl1pPr>
          </a:lstStyle>
          <a:p>
            <a:pPr lvl="0">
              <a:defRPr b="0" sz="1800"/>
            </a:pPr>
            <a:r>
              <a:rPr b="1" sz="5400"/>
              <a:t>Add the Conclusion</a:t>
            </a:r>
          </a:p>
        </p:txBody>
      </p:sp>
      <p:sp>
        <p:nvSpPr>
          <p:cNvPr id="145" name="Shape 145"/>
          <p:cNvSpPr/>
          <p:nvPr>
            <p:ph type="body" idx="1"/>
          </p:nvPr>
        </p:nvSpPr>
        <p:spPr>
          <a:prstGeom prst="rect">
            <a:avLst/>
          </a:prstGeom>
        </p:spPr>
        <p:txBody>
          <a:bodyPr/>
          <a:lstStyle/>
          <a:p>
            <a:pPr lvl="0">
              <a:buSzTx/>
              <a:buNone/>
              <a:defRPr sz="1800"/>
            </a:pPr>
            <a:r>
              <a:rPr sz="3200"/>
              <a:t>  All children are TV watchers.</a:t>
            </a:r>
            <a:endParaRPr sz="3200"/>
          </a:p>
          <a:p>
            <a:pPr lvl="0">
              <a:buSzTx/>
              <a:buNone/>
              <a:defRPr sz="1800"/>
            </a:pPr>
            <a:r>
              <a:rPr sz="3200"/>
              <a:t>   No TV watchers are pigs.</a:t>
            </a:r>
            <a:endParaRPr sz="3200"/>
          </a:p>
          <a:p>
            <a:pPr lvl="0">
              <a:buSzTx/>
              <a:buNone/>
              <a:defRPr sz="1800"/>
            </a:pPr>
            <a:r>
              <a:rPr sz="3200"/>
              <a:t> Therefore,  </a:t>
            </a:r>
            <a:r>
              <a:rPr sz="2800">
                <a:solidFill>
                  <a:srgbClr val="FF0000"/>
                </a:solidFill>
              </a:rPr>
              <a:t>No children are pigs  or  No pigs are children.</a:t>
            </a:r>
            <a:endParaRPr sz="3200">
              <a:solidFill>
                <a:srgbClr val="FF0000"/>
              </a:solidFill>
            </a:endParaRPr>
          </a:p>
          <a:p>
            <a:pPr lvl="0">
              <a:buSzTx/>
              <a:buNone/>
              <a:defRPr sz="1800"/>
            </a:pPr>
            <a:endParaRPr sz="3200">
              <a:solidFill>
                <a:srgbClr val="FF0000"/>
              </a:solidFill>
            </a:endParaRPr>
          </a:p>
          <a:p>
            <a:pPr lvl="0">
              <a:buSzTx/>
              <a:buNone/>
              <a:defRPr sz="1800"/>
            </a:pPr>
            <a:r>
              <a:rPr sz="3200"/>
              <a:t>  All carrots are vegetables.</a:t>
            </a:r>
            <a:endParaRPr sz="3200"/>
          </a:p>
          <a:p>
            <a:pPr lvl="0">
              <a:buSzTx/>
              <a:buNone/>
              <a:defRPr sz="1800"/>
            </a:pPr>
            <a:r>
              <a:rPr sz="3200"/>
              <a:t>     All vegetables are nutritious.</a:t>
            </a:r>
            <a:endParaRPr sz="3200"/>
          </a:p>
          <a:p>
            <a:pPr lvl="0">
              <a:buSzTx/>
              <a:buNone/>
              <a:defRPr sz="1800"/>
            </a:pPr>
            <a:r>
              <a:rPr sz="3200"/>
              <a:t>   Therefore,  </a:t>
            </a:r>
            <a:r>
              <a:rPr sz="3200">
                <a:solidFill>
                  <a:srgbClr val="FF0000"/>
                </a:solidFill>
              </a:rPr>
              <a:t>All carrots are nutritious</a:t>
            </a:r>
            <a:r>
              <a:rPr sz="3200"/>
              <a:t>.</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p:nvPr>
        </p:nvSpPr>
        <p:spPr>
          <a:xfrm>
            <a:off x="457200" y="274638"/>
            <a:ext cx="8229600" cy="1143001"/>
          </a:xfrm>
          <a:prstGeom prst="rect">
            <a:avLst/>
          </a:prstGeom>
        </p:spPr>
        <p:txBody>
          <a:bodyPr/>
          <a:lstStyle/>
          <a:p>
            <a:pPr lvl="0">
              <a:defRPr sz="1800"/>
            </a:pPr>
            <a:r>
              <a:rPr sz="4400"/>
              <a:t>More. . .</a:t>
            </a:r>
          </a:p>
        </p:txBody>
      </p:sp>
      <p:sp>
        <p:nvSpPr>
          <p:cNvPr id="148" name="Shape 148"/>
          <p:cNvSpPr/>
          <p:nvPr>
            <p:ph type="body" idx="1"/>
          </p:nvPr>
        </p:nvSpPr>
        <p:spPr>
          <a:xfrm>
            <a:off x="457200" y="1600200"/>
            <a:ext cx="8229600" cy="4525963"/>
          </a:xfrm>
          <a:prstGeom prst="rect">
            <a:avLst/>
          </a:prstGeom>
        </p:spPr>
        <p:txBody>
          <a:bodyPr/>
          <a:lstStyle/>
          <a:p>
            <a:pPr lvl="0">
              <a:buSzTx/>
              <a:buNone/>
              <a:defRPr sz="1800"/>
            </a:pPr>
            <a:r>
              <a:rPr sz="3200"/>
              <a:t>  No human beings are fish.</a:t>
            </a:r>
            <a:endParaRPr sz="3200"/>
          </a:p>
          <a:p>
            <a:pPr lvl="0">
              <a:buSzTx/>
              <a:buNone/>
              <a:defRPr sz="1800"/>
            </a:pPr>
            <a:r>
              <a:rPr sz="3200"/>
              <a:t>   All trout are fish.</a:t>
            </a:r>
            <a:endParaRPr sz="3200"/>
          </a:p>
          <a:p>
            <a:pPr lvl="0">
              <a:buSzTx/>
              <a:buNone/>
              <a:defRPr sz="1800"/>
            </a:pPr>
            <a:r>
              <a:rPr sz="3200"/>
              <a:t>Therefore,</a:t>
            </a:r>
            <a:endParaRPr sz="3200"/>
          </a:p>
          <a:p>
            <a:pPr lvl="0">
              <a:buSzTx/>
              <a:buNone/>
              <a:defRPr sz="1800"/>
            </a:pPr>
            <a:endParaRPr sz="3200"/>
          </a:p>
          <a:p>
            <a:pPr lvl="0">
              <a:buSzTx/>
              <a:buNone/>
              <a:defRPr sz="1800"/>
            </a:pPr>
            <a:r>
              <a:rPr sz="3200"/>
              <a:t>   Some good students are female.</a:t>
            </a:r>
            <a:endParaRPr sz="3200"/>
          </a:p>
          <a:p>
            <a:pPr lvl="0">
              <a:buSzTx/>
              <a:buNone/>
              <a:defRPr sz="1800"/>
            </a:pPr>
            <a:r>
              <a:rPr sz="3200"/>
              <a:t>     All good students are hard workers.</a:t>
            </a:r>
            <a:endParaRPr sz="3200"/>
          </a:p>
          <a:p>
            <a:pPr lvl="0">
              <a:buSzTx/>
              <a:buNone/>
              <a:defRPr sz="1800"/>
            </a:pPr>
            <a:r>
              <a:rPr sz="3200"/>
              <a:t>  Therefore,</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xfrm>
            <a:off x="457200" y="274638"/>
            <a:ext cx="8229600" cy="1143001"/>
          </a:xfrm>
          <a:prstGeom prst="rect">
            <a:avLst/>
          </a:prstGeom>
        </p:spPr>
        <p:txBody>
          <a:bodyPr/>
          <a:lstStyle/>
          <a:p>
            <a:pPr lvl="0">
              <a:defRPr sz="1800"/>
            </a:pPr>
            <a:r>
              <a:rPr sz="4400"/>
              <a:t>More. . .</a:t>
            </a:r>
          </a:p>
        </p:txBody>
      </p:sp>
      <p:sp>
        <p:nvSpPr>
          <p:cNvPr id="151" name="Shape 151"/>
          <p:cNvSpPr/>
          <p:nvPr>
            <p:ph type="body" idx="1"/>
          </p:nvPr>
        </p:nvSpPr>
        <p:spPr>
          <a:prstGeom prst="rect">
            <a:avLst/>
          </a:prstGeom>
        </p:spPr>
        <p:txBody>
          <a:bodyPr/>
          <a:lstStyle/>
          <a:p>
            <a:pPr lvl="0">
              <a:buSzTx/>
              <a:buNone/>
              <a:defRPr sz="1800"/>
            </a:pPr>
            <a:r>
              <a:rPr sz="3200"/>
              <a:t>  No human beings are fish.</a:t>
            </a:r>
            <a:endParaRPr sz="3200"/>
          </a:p>
          <a:p>
            <a:pPr lvl="0">
              <a:buSzTx/>
              <a:buNone/>
              <a:defRPr sz="1800"/>
            </a:pPr>
            <a:r>
              <a:rPr sz="3200"/>
              <a:t>   All trout are fish.</a:t>
            </a:r>
            <a:endParaRPr sz="3200"/>
          </a:p>
          <a:p>
            <a:pPr lvl="0">
              <a:buSzTx/>
              <a:buNone/>
              <a:defRPr sz="1800"/>
            </a:pPr>
            <a:r>
              <a:rPr sz="3200"/>
              <a:t>Therefore,   </a:t>
            </a:r>
            <a:r>
              <a:rPr sz="2800">
                <a:solidFill>
                  <a:srgbClr val="FF0000"/>
                </a:solidFill>
              </a:rPr>
              <a:t>No human beings are trout or   no trout are human beings.</a:t>
            </a:r>
            <a:endParaRPr sz="3200">
              <a:solidFill>
                <a:srgbClr val="FF0000"/>
              </a:solidFill>
            </a:endParaRPr>
          </a:p>
          <a:p>
            <a:pPr lvl="0">
              <a:buSzTx/>
              <a:buNone/>
              <a:defRPr sz="1800"/>
            </a:pPr>
            <a:endParaRPr sz="3200">
              <a:solidFill>
                <a:srgbClr val="FF0000"/>
              </a:solidFill>
            </a:endParaRPr>
          </a:p>
          <a:p>
            <a:pPr lvl="0">
              <a:buSzTx/>
              <a:buNone/>
              <a:defRPr sz="1800"/>
            </a:pPr>
            <a:r>
              <a:rPr sz="3200"/>
              <a:t>   Some good students are female.</a:t>
            </a:r>
            <a:endParaRPr sz="3200"/>
          </a:p>
          <a:p>
            <a:pPr lvl="0">
              <a:buSzTx/>
              <a:buNone/>
              <a:defRPr sz="1800"/>
            </a:pPr>
            <a:r>
              <a:rPr sz="3200"/>
              <a:t>     All good students are hard workers.</a:t>
            </a:r>
            <a:endParaRPr sz="3200"/>
          </a:p>
          <a:p>
            <a:pPr lvl="0">
              <a:buSzTx/>
              <a:buNone/>
              <a:defRPr sz="1800"/>
            </a:pPr>
            <a:r>
              <a:rPr sz="3200"/>
              <a:t>  Therefore  </a:t>
            </a:r>
            <a:r>
              <a:rPr sz="2800">
                <a:solidFill>
                  <a:srgbClr val="FF0000"/>
                </a:solidFill>
              </a:rPr>
              <a:t>Some females are hard workers  or some hard workers are females.</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nvSpPr>
        <p:spPr>
          <a:xfrm>
            <a:off x="457200" y="380999"/>
            <a:ext cx="7467600" cy="700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800"/>
              <a:t>All fragile things are breakable things.</a:t>
            </a:r>
            <a:br>
              <a:rPr sz="2800"/>
            </a:br>
            <a:r>
              <a:rPr sz="2800"/>
              <a:t>Some glasses are fragile things.</a:t>
            </a:r>
            <a:br>
              <a:rPr sz="2800"/>
            </a:br>
            <a:r>
              <a:rPr sz="2800"/>
              <a:t>Therefore</a:t>
            </a:r>
            <a:br>
              <a:rPr sz="2800"/>
            </a:br>
            <a:br>
              <a:rPr sz="2800"/>
            </a:br>
            <a:br>
              <a:rPr sz="2800"/>
            </a:br>
            <a:r>
              <a:rPr sz="2800"/>
              <a:t>All mammals are warm-blooded animals.</a:t>
            </a:r>
            <a:br>
              <a:rPr sz="2800"/>
            </a:br>
            <a:r>
              <a:rPr sz="2800"/>
              <a:t>All whales are mammals. </a:t>
            </a:r>
            <a:br>
              <a:rPr sz="2800"/>
            </a:br>
            <a:r>
              <a:rPr sz="2800"/>
              <a:t>Therefore</a:t>
            </a:r>
            <a:br>
              <a:rPr sz="2800"/>
            </a:br>
            <a:br>
              <a:rPr sz="2800"/>
            </a:br>
            <a:br>
              <a:rPr sz="2800"/>
            </a:br>
            <a:r>
              <a:rPr sz="2800"/>
              <a:t>All books are things with pages. </a:t>
            </a:r>
            <a:br>
              <a:rPr sz="2800"/>
            </a:br>
            <a:r>
              <a:rPr sz="2800"/>
              <a:t>Some books are mysteries. </a:t>
            </a:r>
            <a:br>
              <a:rPr sz="2800"/>
            </a:br>
            <a:r>
              <a:rPr sz="2800"/>
              <a:t>Therefore</a:t>
            </a:r>
            <a:br>
              <a:rPr sz="2800"/>
            </a:br>
            <a:br>
              <a:rPr sz="2800"/>
            </a:br>
            <a:br>
              <a:rPr sz="2800"/>
            </a:br>
            <a:br>
              <a:rPr sz="2800"/>
            </a:b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153">
                                            <p:bg/>
                                          </p:spTgt>
                                        </p:tgtEl>
                                        <p:attrNameLst>
                                          <p:attrName>style.visibility</p:attrName>
                                        </p:attrNameLst>
                                      </p:cBhvr>
                                      <p:to>
                                        <p:strVal val="visible"/>
                                      </p:to>
                                    </p:set>
                                    <p:anim calcmode="lin" valueType="num">
                                      <p:cBhvr>
                                        <p:cTn id="7" dur="500" fill="hold"/>
                                        <p:tgtEl>
                                          <p:spTgt spid="153">
                                            <p:bg/>
                                          </p:spTgt>
                                        </p:tgtEl>
                                        <p:attrNameLst>
                                          <p:attrName>ppt_x</p:attrName>
                                        </p:attrNameLst>
                                      </p:cBhvr>
                                      <p:tavLst>
                                        <p:tav tm="0">
                                          <p:val>
                                            <p:strVal val="#ppt_x"/>
                                          </p:val>
                                        </p:tav>
                                        <p:tav tm="100000">
                                          <p:val>
                                            <p:strVal val="#ppt_x"/>
                                          </p:val>
                                        </p:tav>
                                      </p:tavLst>
                                    </p:anim>
                                    <p:anim calcmode="lin" valueType="num">
                                      <p:cBhvr>
                                        <p:cTn id="8" dur="500" fill="hold"/>
                                        <p:tgtEl>
                                          <p:spTgt spid="153">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153">
                                            <p:txEl>
                                              <p:pRg st="0" end="0"/>
                                            </p:txEl>
                                          </p:spTgt>
                                        </p:tgtEl>
                                        <p:attrNameLst>
                                          <p:attrName>style.visibility</p:attrName>
                                        </p:attrNameLst>
                                      </p:cBhvr>
                                      <p:to>
                                        <p:strVal val="visible"/>
                                      </p:to>
                                    </p:set>
                                    <p:anim calcmode="lin" valueType="num">
                                      <p:cBhvr>
                                        <p:cTn id="11" dur="500" fill="hold"/>
                                        <p:tgtEl>
                                          <p:spTgt spid="15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5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3" grpId="1"/>
    </p:bldLst>
  </p:timing>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nvSpPr>
        <p:spPr>
          <a:xfrm>
            <a:off x="838200" y="685801"/>
            <a:ext cx="6858000" cy="4650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br/>
            <a:br/>
            <a:br/>
            <a:r>
              <a:rPr sz="3200"/>
              <a:t>All flowers are pretty objects. </a:t>
            </a:r>
            <a:br>
              <a:rPr sz="3200"/>
            </a:br>
            <a:r>
              <a:rPr sz="3200"/>
              <a:t>All pansies are flowers. </a:t>
            </a:r>
            <a:br>
              <a:rPr sz="3200"/>
            </a:br>
            <a:r>
              <a:rPr sz="3200"/>
              <a:t>Therefore</a:t>
            </a:r>
            <a:br>
              <a:rPr sz="3200"/>
            </a:br>
            <a:br>
              <a:rPr sz="3200"/>
            </a:br>
            <a:br>
              <a:rPr sz="3200"/>
            </a:br>
            <a:r>
              <a:rPr sz="3200"/>
              <a:t>No animals are plants. </a:t>
            </a:r>
            <a:br>
              <a:rPr sz="3200"/>
            </a:br>
            <a:r>
              <a:rPr sz="3200"/>
              <a:t>All sheep are animals. </a:t>
            </a:r>
            <a:br>
              <a:rPr sz="3200"/>
            </a:br>
            <a:r>
              <a:rPr sz="3200"/>
              <a:t>Therefore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5" grpId="1" fill="hold">
                                  <p:stCondLst>
                                    <p:cond delay="0"/>
                                  </p:stCondLst>
                                  <p:iterate type="el" backwards="0">
                                    <p:tmAbs val="0"/>
                                  </p:iterate>
                                  <p:childTnLst>
                                    <p:set>
                                      <p:cBhvr>
                                        <p:cTn id="6" fill="hold"/>
                                        <p:tgtEl>
                                          <p:spTgt spid="155"/>
                                        </p:tgtEl>
                                        <p:attrNameLst>
                                          <p:attrName>style.visibility</p:attrName>
                                        </p:attrNameLst>
                                      </p:cBhvr>
                                      <p:to>
                                        <p:strVal val="visible"/>
                                      </p:to>
                                    </p:set>
                                    <p:anim calcmode="lin" valueType="num">
                                      <p:cBhvr>
                                        <p:cTn id="7" dur="2000" fill="hold"/>
                                        <p:tgtEl>
                                          <p:spTgt spid="155"/>
                                        </p:tgtEl>
                                        <p:attrNameLst>
                                          <p:attrName>ppt_w</p:attrName>
                                        </p:attrNameLst>
                                      </p:cBhvr>
                                      <p:tavLst>
                                        <p:tav tm="0">
                                          <p:val>
                                            <p:fltVal val="0"/>
                                          </p:val>
                                        </p:tav>
                                        <p:tav tm="100000">
                                          <p:val>
                                            <p:strVal val="#ppt_w"/>
                                          </p:val>
                                        </p:tav>
                                      </p:tavLst>
                                    </p:anim>
                                    <p:anim calcmode="lin" valueType="num">
                                      <p:cBhvr>
                                        <p:cTn id="8" dur="2000" fill="hold"/>
                                        <p:tgtEl>
                                          <p:spTgt spid="155"/>
                                        </p:tgtEl>
                                        <p:attrNameLst>
                                          <p:attrName>ppt_h</p:attrName>
                                        </p:attrNameLst>
                                      </p:cBhvr>
                                      <p:tavLst>
                                        <p:tav tm="0">
                                          <p:val>
                                            <p:fltVal val="0"/>
                                          </p:val>
                                        </p:tav>
                                        <p:tav tm="100000">
                                          <p:val>
                                            <p:strVal val="#ppt_h"/>
                                          </p:val>
                                        </p:tav>
                                      </p:tavLst>
                                    </p:anim>
                                    <p:anim calcmode="lin" valueType="num">
                                      <p:cBhvr>
                                        <p:cTn id="9" dur="2000" fill="hold"/>
                                        <p:tgtEl>
                                          <p:spTgt spid="155"/>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5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5" grpId="1"/>
    </p:bldLst>
  </p:timing>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nvSpPr>
        <p:spPr>
          <a:xfrm>
            <a:off x="304800" y="1828800"/>
            <a:ext cx="8839200" cy="3329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4400"/>
              <a:t>therefore glasses are breakable</a:t>
            </a:r>
            <a:br>
              <a:rPr sz="4400"/>
            </a:br>
            <a:r>
              <a:rPr sz="4400"/>
              <a:t>whales are warm blooded</a:t>
            </a:r>
            <a:br>
              <a:rPr sz="4400"/>
            </a:br>
            <a:r>
              <a:rPr sz="4400"/>
              <a:t>mysteries have pages</a:t>
            </a:r>
            <a:br>
              <a:rPr sz="4400"/>
            </a:br>
            <a:r>
              <a:rPr sz="4400"/>
              <a:t>pansies are pretty objects</a:t>
            </a:r>
            <a:br>
              <a:rPr sz="4400"/>
            </a:br>
            <a:r>
              <a:rPr sz="4400"/>
              <a:t>sheep are not plants</a:t>
            </a:r>
          </a:p>
        </p:txBody>
      </p:sp>
      <p:sp>
        <p:nvSpPr>
          <p:cNvPr id="158" name="Shape 158"/>
          <p:cNvSpPr/>
          <p:nvPr/>
        </p:nvSpPr>
        <p:spPr>
          <a:xfrm>
            <a:off x="2514599" y="990600"/>
            <a:ext cx="4375503"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E46C0A"/>
                </a:solidFill>
              </a:defRPr>
            </a:lvl1pPr>
          </a:lstStyle>
          <a:p>
            <a:pPr lvl="0">
              <a:defRPr sz="1800">
                <a:solidFill>
                  <a:srgbClr val="000000"/>
                </a:solidFill>
              </a:defRPr>
            </a:pPr>
            <a:r>
              <a:rPr sz="3600">
                <a:solidFill>
                  <a:srgbClr val="E46C0A"/>
                </a:solidFill>
              </a:rPr>
              <a:t>Possible Answers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32" presetID="23" grpId="1" fill="hold">
                                  <p:stCondLst>
                                    <p:cond delay="0"/>
                                  </p:stCondLst>
                                  <p:iterate type="el" backwards="0">
                                    <p:tmAbs val="0"/>
                                  </p:iterate>
                                  <p:childTnLst>
                                    <p:set>
                                      <p:cBhvr>
                                        <p:cTn id="6" fill="hold"/>
                                        <p:tgtEl>
                                          <p:spTgt spid="157"/>
                                        </p:tgtEl>
                                        <p:attrNameLst>
                                          <p:attrName>style.visibility</p:attrName>
                                        </p:attrNameLst>
                                      </p:cBhvr>
                                      <p:to>
                                        <p:strVal val="visible"/>
                                      </p:to>
                                    </p:set>
                                    <p:anim calcmode="lin" valueType="num">
                                      <p:cBhvr>
                                        <p:cTn id="7" dur="500" fill="hold"/>
                                        <p:tgtEl>
                                          <p:spTgt spid="157"/>
                                        </p:tgtEl>
                                        <p:attrNameLst>
                                          <p:attrName>ppt_w</p:attrName>
                                        </p:attrNameLst>
                                      </p:cBhvr>
                                      <p:tavLst>
                                        <p:tav tm="0">
                                          <p:val>
                                            <p:fltVal val="0"/>
                                          </p:val>
                                        </p:tav>
                                        <p:tav tm="100000">
                                          <p:val>
                                            <p:strVal val="#ppt_w"/>
                                          </p:val>
                                        </p:tav>
                                      </p:tavLst>
                                    </p:anim>
                                    <p:anim calcmode="lin" valueType="num">
                                      <p:cBhvr>
                                        <p:cTn id="8" dur="500" fill="hold"/>
                                        <p:tgtEl>
                                          <p:spTgt spid="15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7" grpId="1"/>
    </p:bldLst>
  </p:timing>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title"/>
          </p:nvPr>
        </p:nvSpPr>
        <p:spPr>
          <a:xfrm>
            <a:off x="457200" y="274637"/>
            <a:ext cx="8229600" cy="4983164"/>
          </a:xfrm>
          <a:prstGeom prst="rect">
            <a:avLst/>
          </a:prstGeom>
        </p:spPr>
        <p:txBody>
          <a:bodyPr/>
          <a:lstStyle/>
          <a:p>
            <a:pPr lvl="0">
              <a:defRPr sz="1800"/>
            </a:pPr>
            <a:br>
              <a:rPr sz="4400"/>
            </a:br>
            <a:r>
              <a:rPr sz="6000"/>
              <a:t>Complete syllogism handout and</a:t>
            </a:r>
            <a:br>
              <a:rPr sz="6000"/>
            </a:br>
            <a:r>
              <a:rPr sz="6000"/>
              <a:t>Write two original syllogisms.</a:t>
            </a:r>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p:nvPr>
        </p:nvSpPr>
        <p:spPr>
          <a:xfrm>
            <a:off x="457200" y="274637"/>
            <a:ext cx="8229600" cy="4449764"/>
          </a:xfrm>
          <a:prstGeom prst="rect">
            <a:avLst/>
          </a:prstGeom>
        </p:spPr>
        <p:txBody>
          <a:bodyPr/>
          <a:lstStyle>
            <a:lvl1pPr>
              <a:defRPr b="1" sz="6600"/>
            </a:lvl1pPr>
          </a:lstStyle>
          <a:p>
            <a:pPr lvl="0">
              <a:defRPr b="0" sz="1800"/>
            </a:pPr>
            <a:r>
              <a:rPr b="1" sz="6600"/>
              <a:t>Deductive Reasoning</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16" presetID="23" grpId="1" fill="hold">
                                  <p:stCondLst>
                                    <p:cond delay="0"/>
                                  </p:stCondLst>
                                  <p:iterate type="el" backwards="0">
                                    <p:tmAbs val="0"/>
                                  </p:iterate>
                                  <p:childTnLst>
                                    <p:set>
                                      <p:cBhvr>
                                        <p:cTn id="6" fill="hold"/>
                                        <p:tgtEl>
                                          <p:spTgt spid="162"/>
                                        </p:tgtEl>
                                        <p:attrNameLst>
                                          <p:attrName>style.visibility</p:attrName>
                                        </p:attrNameLst>
                                      </p:cBhvr>
                                      <p:to>
                                        <p:strVal val="visible"/>
                                      </p:to>
                                    </p:set>
                                    <p:anim calcmode="lin" valueType="num">
                                      <p:cBhvr>
                                        <p:cTn id="7" dur="500" fill="hold"/>
                                        <p:tgtEl>
                                          <p:spTgt spid="162"/>
                                        </p:tgtEl>
                                        <p:attrNameLst>
                                          <p:attrName>ppt_w</p:attrName>
                                        </p:attrNameLst>
                                      </p:cBhvr>
                                      <p:tavLst>
                                        <p:tav tm="0">
                                          <p:val>
                                            <p:fltVal val="0"/>
                                          </p:val>
                                        </p:tav>
                                        <p:tav tm="100000">
                                          <p:val>
                                            <p:strVal val="#ppt_w"/>
                                          </p:val>
                                        </p:tav>
                                      </p:tavLst>
                                    </p:anim>
                                    <p:anim calcmode="lin" valueType="num">
                                      <p:cBhvr>
                                        <p:cTn id="8" dur="500" fill="hold"/>
                                        <p:tgtEl>
                                          <p:spTgt spid="1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2" grpId="1"/>
    </p:bldLst>
  </p:timing>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nvSpPr>
        <p:spPr>
          <a:xfrm>
            <a:off x="76200" y="-1"/>
            <a:ext cx="8534400" cy="7139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457200" indent="-457200">
              <a:buSzPct val="100000"/>
              <a:buFont typeface="Arial"/>
              <a:buChar char="•"/>
            </a:pPr>
            <a:endParaRPr sz="3200"/>
          </a:p>
          <a:p>
            <a:pPr lvl="0" marL="812800" indent="-812800">
              <a:buSzPct val="100000"/>
              <a:buFont typeface="Arial"/>
              <a:buChar char="•"/>
            </a:pPr>
            <a:r>
              <a:rPr sz="3200"/>
              <a:t>Deductive reasoning is one of the two basic forms of valid reasoning. </a:t>
            </a:r>
            <a:endParaRPr sz="3200"/>
          </a:p>
          <a:p>
            <a:pPr lvl="0" marL="812800" indent="-812800">
              <a:buSzPct val="100000"/>
              <a:buFont typeface="Arial"/>
              <a:buChar char="•"/>
            </a:pPr>
            <a:r>
              <a:rPr sz="3200"/>
              <a:t>While inductive reasoning argues from the particular to the general, </a:t>
            </a:r>
            <a:r>
              <a:rPr sz="3200">
                <a:solidFill>
                  <a:srgbClr val="FF0000"/>
                </a:solidFill>
              </a:rPr>
              <a:t>deductive reasoning argues from the general to a specific instance. </a:t>
            </a:r>
            <a:endParaRPr sz="3200">
              <a:solidFill>
                <a:srgbClr val="FF0000"/>
              </a:solidFill>
            </a:endParaRPr>
          </a:p>
          <a:p>
            <a:pPr lvl="0" marL="812800" indent="-812800">
              <a:buSzPct val="100000"/>
              <a:buFont typeface="Arial"/>
              <a:buChar char="•"/>
            </a:pPr>
            <a:r>
              <a:rPr sz="3200"/>
              <a:t>The basic idea is that if something is true of a class of things in general, this truth applies to all legitimate members of that class. </a:t>
            </a:r>
            <a:endParaRPr sz="3200"/>
          </a:p>
          <a:p>
            <a:pPr lvl="0" marL="812800" indent="-812800">
              <a:buSzPct val="100000"/>
              <a:buFont typeface="Arial"/>
              <a:buChar char="•"/>
            </a:pPr>
            <a:r>
              <a:rPr sz="3200"/>
              <a:t>The key, then, is to be able to properly </a:t>
            </a:r>
            <a:r>
              <a:rPr sz="3200">
                <a:solidFill>
                  <a:srgbClr val="FF0000"/>
                </a:solidFill>
              </a:rPr>
              <a:t>identify members of the class</a:t>
            </a:r>
            <a:r>
              <a:rPr sz="3200"/>
              <a:t>. </a:t>
            </a:r>
            <a:endParaRPr sz="3200"/>
          </a:p>
          <a:p>
            <a:pPr lvl="0" marL="812800" indent="-812800">
              <a:buSzPct val="100000"/>
              <a:buFont typeface="Arial"/>
              <a:buChar char="•"/>
            </a:pPr>
            <a:r>
              <a:rPr sz="3200"/>
              <a:t>Miscategorizing will result in invalid conclusions.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32" presetID="23" grpId="1" fill="hold">
                                  <p:stCondLst>
                                    <p:cond delay="0"/>
                                  </p:stCondLst>
                                  <p:iterate type="el" backwards="0">
                                    <p:tmAbs val="0"/>
                                  </p:iterate>
                                  <p:childTnLst>
                                    <p:set>
                                      <p:cBhvr>
                                        <p:cTn id="6" fill="hold"/>
                                        <p:tgtEl>
                                          <p:spTgt spid="164">
                                            <p:txEl>
                                              <p:pRg st="1" end="1"/>
                                            </p:txEl>
                                          </p:spTgt>
                                        </p:tgtEl>
                                        <p:attrNameLst>
                                          <p:attrName>style.visibility</p:attrName>
                                        </p:attrNameLst>
                                      </p:cBhvr>
                                      <p:to>
                                        <p:strVal val="visible"/>
                                      </p:to>
                                    </p:set>
                                    <p:anim calcmode="lin" valueType="num">
                                      <p:cBhvr>
                                        <p:cTn id="7" dur="500" fill="hold"/>
                                        <p:tgtEl>
                                          <p:spTgt spid="16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6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32" presetID="23" grpId="1" fill="hold">
                                  <p:stCondLst>
                                    <p:cond delay="0"/>
                                  </p:stCondLst>
                                  <p:iterate type="el" backwards="0">
                                    <p:tmAbs val="0"/>
                                  </p:iterate>
                                  <p:childTnLst>
                                    <p:set>
                                      <p:cBhvr>
                                        <p:cTn id="12" fill="hold"/>
                                        <p:tgtEl>
                                          <p:spTgt spid="164">
                                            <p:txEl>
                                              <p:pRg st="2" end="2"/>
                                            </p:txEl>
                                          </p:spTgt>
                                        </p:tgtEl>
                                        <p:attrNameLst>
                                          <p:attrName>style.visibility</p:attrName>
                                        </p:attrNameLst>
                                      </p:cBhvr>
                                      <p:to>
                                        <p:strVal val="visible"/>
                                      </p:to>
                                    </p:set>
                                    <p:anim calcmode="lin" valueType="num">
                                      <p:cBhvr>
                                        <p:cTn id="13" dur="500" fill="hold"/>
                                        <p:tgtEl>
                                          <p:spTgt spid="16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6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32" presetID="23" grpId="1" fill="hold">
                                  <p:stCondLst>
                                    <p:cond delay="0"/>
                                  </p:stCondLst>
                                  <p:iterate type="el" backwards="0">
                                    <p:tmAbs val="0"/>
                                  </p:iterate>
                                  <p:childTnLst>
                                    <p:set>
                                      <p:cBhvr>
                                        <p:cTn id="18" fill="hold"/>
                                        <p:tgtEl>
                                          <p:spTgt spid="164">
                                            <p:txEl>
                                              <p:pRg st="3" end="3"/>
                                            </p:txEl>
                                          </p:spTgt>
                                        </p:tgtEl>
                                        <p:attrNameLst>
                                          <p:attrName>style.visibility</p:attrName>
                                        </p:attrNameLst>
                                      </p:cBhvr>
                                      <p:to>
                                        <p:strVal val="visible"/>
                                      </p:to>
                                    </p:set>
                                    <p:anim calcmode="lin" valueType="num">
                                      <p:cBhvr>
                                        <p:cTn id="19" dur="500" fill="hold"/>
                                        <p:tgtEl>
                                          <p:spTgt spid="164">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16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32" presetID="23" grpId="1" fill="hold">
                                  <p:stCondLst>
                                    <p:cond delay="0"/>
                                  </p:stCondLst>
                                  <p:iterate type="el" backwards="0">
                                    <p:tmAbs val="0"/>
                                  </p:iterate>
                                  <p:childTnLst>
                                    <p:set>
                                      <p:cBhvr>
                                        <p:cTn id="24" fill="hold"/>
                                        <p:tgtEl>
                                          <p:spTgt spid="164">
                                            <p:txEl>
                                              <p:pRg st="4" end="4"/>
                                            </p:txEl>
                                          </p:spTgt>
                                        </p:tgtEl>
                                        <p:attrNameLst>
                                          <p:attrName>style.visibility</p:attrName>
                                        </p:attrNameLst>
                                      </p:cBhvr>
                                      <p:to>
                                        <p:strVal val="visible"/>
                                      </p:to>
                                    </p:set>
                                    <p:anim calcmode="lin" valueType="num">
                                      <p:cBhvr>
                                        <p:cTn id="25" dur="500" fill="hold"/>
                                        <p:tgtEl>
                                          <p:spTgt spid="164">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16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32" presetID="23" grpId="1" fill="hold">
                                  <p:stCondLst>
                                    <p:cond delay="0"/>
                                  </p:stCondLst>
                                  <p:iterate type="el" backwards="0">
                                    <p:tmAbs val="0"/>
                                  </p:iterate>
                                  <p:childTnLst>
                                    <p:set>
                                      <p:cBhvr>
                                        <p:cTn id="30" fill="hold"/>
                                        <p:tgtEl>
                                          <p:spTgt spid="164">
                                            <p:txEl>
                                              <p:pRg st="5" end="5"/>
                                            </p:txEl>
                                          </p:spTgt>
                                        </p:tgtEl>
                                        <p:attrNameLst>
                                          <p:attrName>style.visibility</p:attrName>
                                        </p:attrNameLst>
                                      </p:cBhvr>
                                      <p:to>
                                        <p:strVal val="visible"/>
                                      </p:to>
                                    </p:set>
                                    <p:anim calcmode="lin" valueType="num">
                                      <p:cBhvr>
                                        <p:cTn id="31" dur="500" fill="hold"/>
                                        <p:tgtEl>
                                          <p:spTgt spid="164">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164">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4" grpId="1"/>
    </p:bldLst>
  </p:timing>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nvSpPr>
        <p:spPr>
          <a:xfrm>
            <a:off x="76200" y="-1"/>
            <a:ext cx="8534400" cy="7139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812800" indent="-812800">
              <a:buClr>
                <a:srgbClr val="FF0000"/>
              </a:buClr>
              <a:buSzPct val="100000"/>
              <a:buFont typeface="Arial"/>
              <a:buChar char="•"/>
            </a:pPr>
            <a:r>
              <a:rPr sz="3200">
                <a:solidFill>
                  <a:srgbClr val="FF0000"/>
                </a:solidFill>
              </a:rPr>
              <a:t>Deductive reasoning works from the more general to the more specific</a:t>
            </a:r>
            <a:r>
              <a:rPr sz="3200"/>
              <a:t>. </a:t>
            </a:r>
            <a:endParaRPr sz="3200"/>
          </a:p>
          <a:p>
            <a:pPr lvl="0" marL="812800" indent="-812800">
              <a:buSzPct val="100000"/>
              <a:buFont typeface="Arial"/>
              <a:buChar char="•"/>
            </a:pPr>
            <a:r>
              <a:rPr sz="3200"/>
              <a:t>Sometimes this is informally called a "top-down" approach. </a:t>
            </a:r>
            <a:endParaRPr sz="3200"/>
          </a:p>
          <a:p>
            <a:pPr lvl="0" marL="812800" indent="-812800">
              <a:buSzPct val="100000"/>
              <a:buFont typeface="Arial"/>
              <a:buChar char="•"/>
            </a:pPr>
            <a:r>
              <a:rPr sz="3200"/>
              <a:t>We might begin with thinking up a </a:t>
            </a:r>
            <a:r>
              <a:rPr i="1" sz="3200"/>
              <a:t>theory </a:t>
            </a:r>
            <a:r>
              <a:rPr sz="3200"/>
              <a:t>about our topic of interest. </a:t>
            </a:r>
            <a:endParaRPr sz="3200"/>
          </a:p>
          <a:p>
            <a:pPr lvl="0" marL="812800" indent="-812800">
              <a:buSzPct val="100000"/>
              <a:buFont typeface="Arial"/>
              <a:buChar char="•"/>
            </a:pPr>
            <a:r>
              <a:rPr sz="3200"/>
              <a:t>We then narrow that down into more specific </a:t>
            </a:r>
            <a:r>
              <a:rPr i="1" sz="3200"/>
              <a:t>hypotheses</a:t>
            </a:r>
            <a:r>
              <a:rPr sz="3200"/>
              <a:t> that we can test. </a:t>
            </a:r>
            <a:endParaRPr sz="3200"/>
          </a:p>
          <a:p>
            <a:pPr lvl="0" marL="812800" indent="-812800">
              <a:buSzPct val="100000"/>
              <a:buFont typeface="Arial"/>
              <a:buChar char="•"/>
            </a:pPr>
            <a:r>
              <a:rPr sz="3200"/>
              <a:t>We narrow down even further when we collect </a:t>
            </a:r>
            <a:r>
              <a:rPr i="1" sz="3200"/>
              <a:t>observations</a:t>
            </a:r>
            <a:r>
              <a:rPr sz="3200"/>
              <a:t> to address the hypotheses. </a:t>
            </a:r>
            <a:endParaRPr sz="3200"/>
          </a:p>
          <a:p>
            <a:pPr lvl="0" marL="812800" indent="-812800">
              <a:buSzPct val="100000"/>
              <a:buFont typeface="Arial"/>
              <a:buChar char="•"/>
            </a:pPr>
            <a:r>
              <a:rPr sz="3200"/>
              <a:t>This ultimately leads us to be able to test the hypotheses with specific data -- a </a:t>
            </a:r>
            <a:r>
              <a:rPr i="1" sz="3200"/>
              <a:t>confirmation</a:t>
            </a:r>
            <a:r>
              <a:rPr sz="3200"/>
              <a:t> (or not) of our original theories.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32" presetID="23" grpId="1" fill="hold">
                                  <p:stCondLst>
                                    <p:cond delay="0"/>
                                  </p:stCondLst>
                                  <p:iterate type="el" backwards="0">
                                    <p:tmAbs val="0"/>
                                  </p:iterate>
                                  <p:childTnLst>
                                    <p:set>
                                      <p:cBhvr>
                                        <p:cTn id="6" fill="hold"/>
                                        <p:tgtEl>
                                          <p:spTgt spid="166">
                                            <p:bg/>
                                          </p:spTgt>
                                        </p:tgtEl>
                                        <p:attrNameLst>
                                          <p:attrName>style.visibility</p:attrName>
                                        </p:attrNameLst>
                                      </p:cBhvr>
                                      <p:to>
                                        <p:strVal val="visible"/>
                                      </p:to>
                                    </p:set>
                                    <p:anim calcmode="lin" valueType="num">
                                      <p:cBhvr>
                                        <p:cTn id="7" dur="500" fill="hold"/>
                                        <p:tgtEl>
                                          <p:spTgt spid="166">
                                            <p:bg/>
                                          </p:spTgt>
                                        </p:tgtEl>
                                        <p:attrNameLst>
                                          <p:attrName>ppt_w</p:attrName>
                                        </p:attrNameLst>
                                      </p:cBhvr>
                                      <p:tavLst>
                                        <p:tav tm="0">
                                          <p:val>
                                            <p:fltVal val="0"/>
                                          </p:val>
                                        </p:tav>
                                        <p:tav tm="100000">
                                          <p:val>
                                            <p:strVal val="#ppt_w"/>
                                          </p:val>
                                        </p:tav>
                                      </p:tavLst>
                                    </p:anim>
                                    <p:anim calcmode="lin" valueType="num">
                                      <p:cBhvr>
                                        <p:cTn id="8" dur="500" fill="hold"/>
                                        <p:tgtEl>
                                          <p:spTgt spid="166">
                                            <p:bg/>
                                          </p:spTgt>
                                        </p:tgtEl>
                                        <p:attrNameLst>
                                          <p:attrName>ppt_h</p:attrName>
                                        </p:attrNameLst>
                                      </p:cBhvr>
                                      <p:tavLst>
                                        <p:tav tm="0">
                                          <p:val>
                                            <p:fltVal val="0"/>
                                          </p:val>
                                        </p:tav>
                                        <p:tav tm="100000">
                                          <p:val>
                                            <p:strVal val="#ppt_h"/>
                                          </p:val>
                                        </p:tav>
                                      </p:tavLst>
                                    </p:anim>
                                  </p:childTnLst>
                                </p:cTn>
                              </p:par>
                              <p:par>
                                <p:cTn id="9" presetClass="entr" presetSubtype="32" presetID="23" grpId="1" fill="hold">
                                  <p:stCondLst>
                                    <p:cond delay="0"/>
                                  </p:stCondLst>
                                  <p:iterate type="el" backwards="0">
                                    <p:tmAbs val="0"/>
                                  </p:iterate>
                                  <p:childTnLst>
                                    <p:set>
                                      <p:cBhvr>
                                        <p:cTn id="10" fill="hold"/>
                                        <p:tgtEl>
                                          <p:spTgt spid="166">
                                            <p:txEl>
                                              <p:pRg st="0" end="0"/>
                                            </p:txEl>
                                          </p:spTgt>
                                        </p:tgtEl>
                                        <p:attrNameLst>
                                          <p:attrName>style.visibility</p:attrName>
                                        </p:attrNameLst>
                                      </p:cBhvr>
                                      <p:to>
                                        <p:strVal val="visible"/>
                                      </p:to>
                                    </p:set>
                                    <p:anim calcmode="lin" valueType="num">
                                      <p:cBhvr>
                                        <p:cTn id="11" dur="500" fill="hold"/>
                                        <p:tgtEl>
                                          <p:spTgt spid="166">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6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32" presetID="23" grpId="1" fill="hold">
                                  <p:stCondLst>
                                    <p:cond delay="0"/>
                                  </p:stCondLst>
                                  <p:iterate type="el" backwards="0">
                                    <p:tmAbs val="0"/>
                                  </p:iterate>
                                  <p:childTnLst>
                                    <p:set>
                                      <p:cBhvr>
                                        <p:cTn id="16" fill="hold"/>
                                        <p:tgtEl>
                                          <p:spTgt spid="166">
                                            <p:txEl>
                                              <p:pRg st="1" end="1"/>
                                            </p:txEl>
                                          </p:spTgt>
                                        </p:tgtEl>
                                        <p:attrNameLst>
                                          <p:attrName>style.visibility</p:attrName>
                                        </p:attrNameLst>
                                      </p:cBhvr>
                                      <p:to>
                                        <p:strVal val="visible"/>
                                      </p:to>
                                    </p:set>
                                    <p:anim calcmode="lin" valueType="num">
                                      <p:cBhvr>
                                        <p:cTn id="17" dur="500" fill="hold"/>
                                        <p:tgtEl>
                                          <p:spTgt spid="166">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6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32" presetID="23" grpId="1" fill="hold">
                                  <p:stCondLst>
                                    <p:cond delay="0"/>
                                  </p:stCondLst>
                                  <p:iterate type="el" backwards="0">
                                    <p:tmAbs val="0"/>
                                  </p:iterate>
                                  <p:childTnLst>
                                    <p:set>
                                      <p:cBhvr>
                                        <p:cTn id="22" fill="hold"/>
                                        <p:tgtEl>
                                          <p:spTgt spid="166">
                                            <p:txEl>
                                              <p:pRg st="2" end="2"/>
                                            </p:txEl>
                                          </p:spTgt>
                                        </p:tgtEl>
                                        <p:attrNameLst>
                                          <p:attrName>style.visibility</p:attrName>
                                        </p:attrNameLst>
                                      </p:cBhvr>
                                      <p:to>
                                        <p:strVal val="visible"/>
                                      </p:to>
                                    </p:set>
                                    <p:anim calcmode="lin" valueType="num">
                                      <p:cBhvr>
                                        <p:cTn id="23" dur="500" fill="hold"/>
                                        <p:tgtEl>
                                          <p:spTgt spid="166">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6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32" presetID="23" grpId="1" fill="hold">
                                  <p:stCondLst>
                                    <p:cond delay="0"/>
                                  </p:stCondLst>
                                  <p:iterate type="el" backwards="0">
                                    <p:tmAbs val="0"/>
                                  </p:iterate>
                                  <p:childTnLst>
                                    <p:set>
                                      <p:cBhvr>
                                        <p:cTn id="28" fill="hold"/>
                                        <p:tgtEl>
                                          <p:spTgt spid="166">
                                            <p:txEl>
                                              <p:pRg st="3" end="3"/>
                                            </p:txEl>
                                          </p:spTgt>
                                        </p:tgtEl>
                                        <p:attrNameLst>
                                          <p:attrName>style.visibility</p:attrName>
                                        </p:attrNameLst>
                                      </p:cBhvr>
                                      <p:to>
                                        <p:strVal val="visible"/>
                                      </p:to>
                                    </p:set>
                                    <p:anim calcmode="lin" valueType="num">
                                      <p:cBhvr>
                                        <p:cTn id="29" dur="500" fill="hold"/>
                                        <p:tgtEl>
                                          <p:spTgt spid="166">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166">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32" presetID="23" grpId="1" fill="hold">
                                  <p:stCondLst>
                                    <p:cond delay="0"/>
                                  </p:stCondLst>
                                  <p:iterate type="el" backwards="0">
                                    <p:tmAbs val="0"/>
                                  </p:iterate>
                                  <p:childTnLst>
                                    <p:set>
                                      <p:cBhvr>
                                        <p:cTn id="34" fill="hold"/>
                                        <p:tgtEl>
                                          <p:spTgt spid="166">
                                            <p:txEl>
                                              <p:pRg st="4" end="4"/>
                                            </p:txEl>
                                          </p:spTgt>
                                        </p:tgtEl>
                                        <p:attrNameLst>
                                          <p:attrName>style.visibility</p:attrName>
                                        </p:attrNameLst>
                                      </p:cBhvr>
                                      <p:to>
                                        <p:strVal val="visible"/>
                                      </p:to>
                                    </p:set>
                                    <p:anim calcmode="lin" valueType="num">
                                      <p:cBhvr>
                                        <p:cTn id="35" dur="500" fill="hold"/>
                                        <p:tgtEl>
                                          <p:spTgt spid="166">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66">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32" presetID="23" grpId="1" fill="hold">
                                  <p:stCondLst>
                                    <p:cond delay="0"/>
                                  </p:stCondLst>
                                  <p:iterate type="el" backwards="0">
                                    <p:tmAbs val="0"/>
                                  </p:iterate>
                                  <p:childTnLst>
                                    <p:set>
                                      <p:cBhvr>
                                        <p:cTn id="40" fill="hold"/>
                                        <p:tgtEl>
                                          <p:spTgt spid="166">
                                            <p:txEl>
                                              <p:pRg st="5" end="5"/>
                                            </p:txEl>
                                          </p:spTgt>
                                        </p:tgtEl>
                                        <p:attrNameLst>
                                          <p:attrName>style.visibility</p:attrName>
                                        </p:attrNameLst>
                                      </p:cBhvr>
                                      <p:to>
                                        <p:strVal val="visible"/>
                                      </p:to>
                                    </p:set>
                                    <p:anim calcmode="lin" valueType="num">
                                      <p:cBhvr>
                                        <p:cTn id="41" dur="500" fill="hold"/>
                                        <p:tgtEl>
                                          <p:spTgt spid="166">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166">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6"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nvSpPr>
        <p:spPr>
          <a:xfrm>
            <a:off x="228600" y="-181942"/>
            <a:ext cx="8686800" cy="704439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endParaRPr sz="2800">
              <a:solidFill>
                <a:srgbClr val="676B6F"/>
              </a:solidFill>
              <a:latin typeface="Arial"/>
              <a:ea typeface="Arial"/>
              <a:cs typeface="Arial"/>
              <a:sym typeface="Arial"/>
            </a:endParaRPr>
          </a:p>
          <a:p>
            <a:pPr lvl="0"/>
            <a:r>
              <a:rPr sz="2800">
                <a:latin typeface="Arial"/>
                <a:ea typeface="Arial"/>
                <a:cs typeface="Arial"/>
                <a:sym typeface="Arial"/>
              </a:rPr>
              <a:t>For example, the following is an argument:</a:t>
            </a:r>
            <a:endParaRPr sz="2800">
              <a:latin typeface="Arial"/>
              <a:ea typeface="Arial"/>
              <a:cs typeface="Arial"/>
              <a:sym typeface="Arial"/>
            </a:endParaRPr>
          </a:p>
          <a:p>
            <a:pPr lvl="0"/>
            <a:endParaRPr sz="2800">
              <a:latin typeface="Arial"/>
              <a:ea typeface="Arial"/>
              <a:cs typeface="Arial"/>
              <a:sym typeface="Arial"/>
            </a:endParaRPr>
          </a:p>
          <a:p>
            <a:pPr lvl="0"/>
            <a:r>
              <a:rPr sz="2800">
                <a:latin typeface="Arial"/>
                <a:ea typeface="Arial"/>
                <a:cs typeface="Arial"/>
                <a:sym typeface="Arial"/>
              </a:rPr>
              <a:t>The death penalty should be adopted only if it deters murder. However, it could only do this if murderers understood the consequences of their actions before acting, and since this is not so, we must reject adopting the death penalty.</a:t>
            </a:r>
            <a:endParaRPr sz="2800">
              <a:latin typeface="Arial"/>
              <a:ea typeface="Arial"/>
              <a:cs typeface="Arial"/>
              <a:sym typeface="Arial"/>
            </a:endParaRPr>
          </a:p>
          <a:p>
            <a:pPr lvl="0"/>
            <a:endParaRPr sz="2800">
              <a:latin typeface="Arial"/>
              <a:ea typeface="Arial"/>
              <a:cs typeface="Arial"/>
              <a:sym typeface="Arial"/>
            </a:endParaRPr>
          </a:p>
          <a:p>
            <a:pPr lvl="0"/>
            <a:r>
              <a:rPr sz="2800">
                <a:latin typeface="Arial"/>
                <a:ea typeface="Arial"/>
                <a:cs typeface="Arial"/>
                <a:sym typeface="Arial"/>
              </a:rPr>
              <a:t>The conclusion of this argument is the final statement: “we must reject adopting the death penalty.” The other statements are the premises; they are offered as reasons or justification for this claim. The premises of an argument are sometimes also called the “data,” the “grounds” or the “backup” given for accepting the conclusion.</a:t>
            </a:r>
            <a:endParaRPr sz="2800">
              <a:latin typeface="Arial"/>
              <a:ea typeface="Arial"/>
              <a:cs typeface="Arial"/>
              <a:sym typeface="Arial"/>
            </a:endParaRPr>
          </a:p>
          <a:p>
            <a:pPr lvl="0"/>
            <a:r>
              <a:rPr sz="1600">
                <a:latin typeface="Arial"/>
                <a:ea typeface="Arial"/>
                <a:cs typeface="Arial"/>
                <a:sym typeface="Arial"/>
              </a:rPr>
              <a:t>http://www.iep.utm.edu/ded-ind/</a:t>
            </a:r>
            <a:endParaRPr sz="1600">
              <a:latin typeface="Arial"/>
              <a:ea typeface="Arial"/>
              <a:cs typeface="Arial"/>
              <a:sym typeface="Aria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7">
                                            <p:txEl>
                                              <p:pRg st="3" end="3"/>
                                            </p:txEl>
                                          </p:spTgt>
                                        </p:tgtEl>
                                        <p:attrNameLst>
                                          <p:attrName>style.visibility</p:attrName>
                                        </p:attrNameLst>
                                      </p:cBhvr>
                                      <p:to>
                                        <p:strVal val="visible"/>
                                      </p:to>
                                    </p:set>
                                    <p:anim calcmode="lin" valueType="num">
                                      <p:cBhvr>
                                        <p:cTn id="7" dur="500" fill="hold"/>
                                        <p:tgtEl>
                                          <p:spTgt spid="57">
                                            <p:txEl>
                                              <p:pRg st="3" end="3"/>
                                            </p:txEl>
                                          </p:spTgt>
                                        </p:tgtEl>
                                        <p:attrNameLst>
                                          <p:attrName>ppt_x</p:attrName>
                                        </p:attrNameLst>
                                      </p:cBhvr>
                                      <p:tavLst>
                                        <p:tav tm="0">
                                          <p:val>
                                            <p:strVal val="#ppt_x"/>
                                          </p:val>
                                        </p:tav>
                                        <p:tav tm="100000">
                                          <p:val>
                                            <p:strVal val="#ppt_x"/>
                                          </p:val>
                                        </p:tav>
                                      </p:tavLst>
                                    </p:anim>
                                    <p:anim calcmode="lin" valueType="num">
                                      <p:cBhvr>
                                        <p:cTn id="8" dur="500" fill="hold"/>
                                        <p:tgtEl>
                                          <p:spTgt spid="57">
                                            <p:txEl>
                                              <p:pRg st="3" end="3"/>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nodeType="afterEffect" presetClass="entr" presetSubtype="4" presetID="2" grpId="1" fill="hold">
                                  <p:stCondLst>
                                    <p:cond delay="0"/>
                                  </p:stCondLst>
                                  <p:iterate type="el" backwards="0">
                                    <p:tmAbs val="0"/>
                                  </p:iterate>
                                  <p:childTnLst>
                                    <p:set>
                                      <p:cBhvr>
                                        <p:cTn id="11" fill="hold"/>
                                        <p:tgtEl>
                                          <p:spTgt spid="57">
                                            <p:txEl>
                                              <p:pRg st="4" end="4"/>
                                            </p:txEl>
                                          </p:spTgt>
                                        </p:tgtEl>
                                        <p:attrNameLst>
                                          <p:attrName>style.visibility</p:attrName>
                                        </p:attrNameLst>
                                      </p:cBhvr>
                                      <p:to>
                                        <p:strVal val="visible"/>
                                      </p:to>
                                    </p:set>
                                    <p:anim calcmode="lin" valueType="num">
                                      <p:cBhvr>
                                        <p:cTn id="12" dur="500" fill="hold"/>
                                        <p:tgtEl>
                                          <p:spTgt spid="57">
                                            <p:txEl>
                                              <p:pRg st="4" end="4"/>
                                            </p:txEl>
                                          </p:spTgt>
                                        </p:tgtEl>
                                        <p:attrNameLst>
                                          <p:attrName>ppt_x</p:attrName>
                                        </p:attrNameLst>
                                      </p:cBhvr>
                                      <p:tavLst>
                                        <p:tav tm="0">
                                          <p:val>
                                            <p:strVal val="#ppt_x"/>
                                          </p:val>
                                        </p:tav>
                                        <p:tav tm="100000">
                                          <p:val>
                                            <p:strVal val="#ppt_x"/>
                                          </p:val>
                                        </p:tav>
                                      </p:tavLst>
                                    </p:anim>
                                    <p:anim calcmode="lin" valueType="num">
                                      <p:cBhvr>
                                        <p:cTn id="13" dur="500" fill="hold"/>
                                        <p:tgtEl>
                                          <p:spTgt spid="5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nodeType="clickEffect" presetClass="entr" presetSubtype="4" presetID="2" grpId="1" fill="hold">
                                  <p:stCondLst>
                                    <p:cond delay="0"/>
                                  </p:stCondLst>
                                  <p:iterate type="el" backwards="0">
                                    <p:tmAbs val="0"/>
                                  </p:iterate>
                                  <p:childTnLst>
                                    <p:set>
                                      <p:cBhvr>
                                        <p:cTn id="17" fill="hold"/>
                                        <p:tgtEl>
                                          <p:spTgt spid="57">
                                            <p:txEl>
                                              <p:pRg st="5" end="5"/>
                                            </p:txEl>
                                          </p:spTgt>
                                        </p:tgtEl>
                                        <p:attrNameLst>
                                          <p:attrName>style.visibility</p:attrName>
                                        </p:attrNameLst>
                                      </p:cBhvr>
                                      <p:to>
                                        <p:strVal val="visible"/>
                                      </p:to>
                                    </p:set>
                                    <p:anim calcmode="lin" valueType="num">
                                      <p:cBhvr>
                                        <p:cTn id="18" dur="500" fill="hold"/>
                                        <p:tgtEl>
                                          <p:spTgt spid="57">
                                            <p:txEl>
                                              <p:pRg st="5" end="5"/>
                                            </p:txEl>
                                          </p:spTgt>
                                        </p:tgtEl>
                                        <p:attrNameLst>
                                          <p:attrName>ppt_x</p:attrName>
                                        </p:attrNameLst>
                                      </p:cBhvr>
                                      <p:tavLst>
                                        <p:tav tm="0">
                                          <p:val>
                                            <p:strVal val="#ppt_x"/>
                                          </p:val>
                                        </p:tav>
                                        <p:tav tm="100000">
                                          <p:val>
                                            <p:strVal val="#ppt_x"/>
                                          </p:val>
                                        </p:tav>
                                      </p:tavLst>
                                    </p:anim>
                                    <p:anim calcmode="lin" valueType="num">
                                      <p:cBhvr>
                                        <p:cTn id="19" dur="500" fill="hold"/>
                                        <p:tgtEl>
                                          <p:spTgt spid="57">
                                            <p:txEl>
                                              <p:pRg st="5" end="5"/>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nodeType="afterEffect" presetClass="entr" presetSubtype="4" presetID="2" grpId="1" fill="hold">
                                  <p:stCondLst>
                                    <p:cond delay="0"/>
                                  </p:stCondLst>
                                  <p:iterate type="el" backwards="0">
                                    <p:tmAbs val="0"/>
                                  </p:iterate>
                                  <p:childTnLst>
                                    <p:set>
                                      <p:cBhvr>
                                        <p:cTn id="22" fill="hold"/>
                                        <p:tgtEl>
                                          <p:spTgt spid="57">
                                            <p:txEl>
                                              <p:pRg st="6" end="6"/>
                                            </p:txEl>
                                          </p:spTgt>
                                        </p:tgtEl>
                                        <p:attrNameLst>
                                          <p:attrName>style.visibility</p:attrName>
                                        </p:attrNameLst>
                                      </p:cBhvr>
                                      <p:to>
                                        <p:strVal val="visible"/>
                                      </p:to>
                                    </p:set>
                                    <p:anim calcmode="lin" valueType="num">
                                      <p:cBhvr>
                                        <p:cTn id="23" dur="500" fill="hold"/>
                                        <p:tgtEl>
                                          <p:spTgt spid="57">
                                            <p:txEl>
                                              <p:pRg st="6" end="6"/>
                                            </p:txEl>
                                          </p:spTgt>
                                        </p:tgtEl>
                                        <p:attrNameLst>
                                          <p:attrName>ppt_x</p:attrName>
                                        </p:attrNameLst>
                                      </p:cBhvr>
                                      <p:tavLst>
                                        <p:tav tm="0">
                                          <p:val>
                                            <p:strVal val="#ppt_x"/>
                                          </p:val>
                                        </p:tav>
                                        <p:tav tm="100000">
                                          <p:val>
                                            <p:strVal val="#ppt_x"/>
                                          </p:val>
                                        </p:tav>
                                      </p:tavLst>
                                    </p:anim>
                                    <p:anim calcmode="lin" valueType="num">
                                      <p:cBhvr>
                                        <p:cTn id="24" dur="500" fill="hold"/>
                                        <p:tgtEl>
                                          <p:spTgt spid="5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57">
                                            <p:txEl>
                                              <p:pRg st="7" end="7"/>
                                            </p:txEl>
                                          </p:spTgt>
                                        </p:tgtEl>
                                        <p:attrNameLst>
                                          <p:attrName>style.visibility</p:attrName>
                                        </p:attrNameLst>
                                      </p:cBhvr>
                                      <p:to>
                                        <p:strVal val="visible"/>
                                      </p:to>
                                    </p:set>
                                    <p:anim calcmode="lin" valueType="num">
                                      <p:cBhvr>
                                        <p:cTn id="29" dur="500" fill="hold"/>
                                        <p:tgtEl>
                                          <p:spTgt spid="57">
                                            <p:txEl>
                                              <p:pRg st="7" end="7"/>
                                            </p:txEl>
                                          </p:spTgt>
                                        </p:tgtEl>
                                        <p:attrNameLst>
                                          <p:attrName>ppt_x</p:attrName>
                                        </p:attrNameLst>
                                      </p:cBhvr>
                                      <p:tavLst>
                                        <p:tav tm="0">
                                          <p:val>
                                            <p:strVal val="#ppt_x"/>
                                          </p:val>
                                        </p:tav>
                                        <p:tav tm="100000">
                                          <p:val>
                                            <p:strVal val="#ppt_x"/>
                                          </p:val>
                                        </p:tav>
                                      </p:tavLst>
                                    </p:anim>
                                    <p:anim calcmode="lin" valueType="num">
                                      <p:cBhvr>
                                        <p:cTn id="30" dur="500" fill="hold"/>
                                        <p:tgtEl>
                                          <p:spTgt spid="5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7" grpId="1"/>
    </p:bldLst>
  </p:timing>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nvSpPr>
        <p:spPr>
          <a:xfrm>
            <a:off x="609600" y="762000"/>
            <a:ext cx="8229600" cy="2034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4400"/>
              <a:t>Gravity makes things fall. The apple that hit my head was due to gravity</a:t>
            </a:r>
            <a:r>
              <a:rPr sz="3200"/>
              <a:t>.</a:t>
            </a:r>
          </a:p>
        </p:txBody>
      </p:sp>
      <p:sp>
        <p:nvSpPr>
          <p:cNvPr id="169" name="Shape 169"/>
          <p:cNvSpPr/>
          <p:nvPr/>
        </p:nvSpPr>
        <p:spPr>
          <a:xfrm>
            <a:off x="457200" y="3810000"/>
            <a:ext cx="7772400" cy="1386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4400"/>
            </a:lvl1pPr>
          </a:lstStyle>
          <a:p>
            <a:pPr lvl="0">
              <a:defRPr sz="1800"/>
            </a:pPr>
            <a:r>
              <a:rPr sz="4400"/>
              <a:t>There is a law against smoking. Stop it now.</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9" presetID="15" grpId="1" fill="hold">
                                  <p:stCondLst>
                                    <p:cond delay="0"/>
                                  </p:stCondLst>
                                  <p:iterate type="el" backwards="0">
                                    <p:tmAbs val="0"/>
                                  </p:iterate>
                                  <p:childTnLst>
                                    <p:set>
                                      <p:cBhvr>
                                        <p:cTn id="6" fill="hold"/>
                                        <p:tgtEl>
                                          <p:spTgt spid="168"/>
                                        </p:tgtEl>
                                        <p:attrNameLst>
                                          <p:attrName>style.visibility</p:attrName>
                                        </p:attrNameLst>
                                      </p:cBhvr>
                                      <p:to>
                                        <p:strVal val="visible"/>
                                      </p:to>
                                    </p:set>
                                    <p:anim calcmode="lin" valueType="num">
                                      <p:cBhvr>
                                        <p:cTn id="7" dur="1000" fill="hold"/>
                                        <p:tgtEl>
                                          <p:spTgt spid="168"/>
                                        </p:tgtEl>
                                        <p:attrNameLst>
                                          <p:attrName>ppt_w</p:attrName>
                                        </p:attrNameLst>
                                      </p:cBhvr>
                                      <p:tavLst>
                                        <p:tav tm="0">
                                          <p:val>
                                            <p:fltVal val="0"/>
                                          </p:val>
                                        </p:tav>
                                        <p:tav tm="100000">
                                          <p:val>
                                            <p:strVal val="#ppt_w"/>
                                          </p:val>
                                        </p:tav>
                                      </p:tavLst>
                                    </p:anim>
                                    <p:anim calcmode="lin" valueType="num">
                                      <p:cBhvr>
                                        <p:cTn id="8" dur="1000" fill="hold"/>
                                        <p:tgtEl>
                                          <p:spTgt spid="168"/>
                                        </p:tgtEl>
                                        <p:attrNameLst>
                                          <p:attrName>ppt_h</p:attrName>
                                        </p:attrNameLst>
                                      </p:cBhvr>
                                      <p:tavLst>
                                        <p:tav tm="0">
                                          <p:val>
                                            <p:fltVal val="0"/>
                                          </p:val>
                                        </p:tav>
                                        <p:tav tm="100000">
                                          <p:val>
                                            <p:strVal val="#ppt_h"/>
                                          </p:val>
                                        </p:tav>
                                      </p:tavLst>
                                    </p:anim>
                                    <p:anim calcmode="lin" valueType="num">
                                      <p:cBhvr>
                                        <p:cTn id="9" dur="1000" fill="hold"/>
                                        <p:tgtEl>
                                          <p:spTgt spid="16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nodeType="clickEffect" presetClass="entr" presetSubtype="9" presetID="15" grpId="2" fill="hold">
                                  <p:stCondLst>
                                    <p:cond delay="0"/>
                                  </p:stCondLst>
                                  <p:iterate type="el" backwards="0">
                                    <p:tmAbs val="0"/>
                                  </p:iterate>
                                  <p:childTnLst>
                                    <p:set>
                                      <p:cBhvr>
                                        <p:cTn id="14" fill="hold"/>
                                        <p:tgtEl>
                                          <p:spTgt spid="169"/>
                                        </p:tgtEl>
                                        <p:attrNameLst>
                                          <p:attrName>style.visibility</p:attrName>
                                        </p:attrNameLst>
                                      </p:cBhvr>
                                      <p:to>
                                        <p:strVal val="visible"/>
                                      </p:to>
                                    </p:set>
                                    <p:anim calcmode="lin" valueType="num">
                                      <p:cBhvr>
                                        <p:cTn id="15" dur="1000" fill="hold"/>
                                        <p:tgtEl>
                                          <p:spTgt spid="169"/>
                                        </p:tgtEl>
                                        <p:attrNameLst>
                                          <p:attrName>ppt_w</p:attrName>
                                        </p:attrNameLst>
                                      </p:cBhvr>
                                      <p:tavLst>
                                        <p:tav tm="0">
                                          <p:val>
                                            <p:fltVal val="0"/>
                                          </p:val>
                                        </p:tav>
                                        <p:tav tm="100000">
                                          <p:val>
                                            <p:strVal val="#ppt_w"/>
                                          </p:val>
                                        </p:tav>
                                      </p:tavLst>
                                    </p:anim>
                                    <p:anim calcmode="lin" valueType="num">
                                      <p:cBhvr>
                                        <p:cTn id="16" dur="1000" fill="hold"/>
                                        <p:tgtEl>
                                          <p:spTgt spid="169"/>
                                        </p:tgtEl>
                                        <p:attrNameLst>
                                          <p:attrName>ppt_h</p:attrName>
                                        </p:attrNameLst>
                                      </p:cBhvr>
                                      <p:tavLst>
                                        <p:tav tm="0">
                                          <p:val>
                                            <p:fltVal val="0"/>
                                          </p:val>
                                        </p:tav>
                                        <p:tav tm="100000">
                                          <p:val>
                                            <p:strVal val="#ppt_h"/>
                                          </p:val>
                                        </p:tav>
                                      </p:tavLst>
                                    </p:anim>
                                    <p:anim calcmode="lin" valueType="num">
                                      <p:cBhvr>
                                        <p:cTn id="17" dur="1000" fill="hold"/>
                                        <p:tgtEl>
                                          <p:spTgt spid="169"/>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6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9" grpId="2"/>
      <p:bldP build="whole" bldLvl="1" animBg="1" rev="0" advAuto="0" spid="168" grpId="1"/>
    </p:bldLst>
  </p:timing>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1" name="image4.png" descr="93B98E0E"/>
          <p:cNvPicPr/>
          <p:nvPr/>
        </p:nvPicPr>
        <p:blipFill>
          <a:blip r:embed="rId2">
            <a:extLst/>
          </a:blip>
          <a:stretch>
            <a:fillRect/>
          </a:stretch>
        </p:blipFill>
        <p:spPr>
          <a:xfrm>
            <a:off x="0" y="0"/>
            <a:ext cx="9144000" cy="8172450"/>
          </a:xfrm>
          <a:prstGeom prst="rect">
            <a:avLst/>
          </a:prstGeom>
          <a:ln w="12700">
            <a:miter lim="400000"/>
          </a:ln>
        </p:spPr>
      </p:pic>
    </p:spTree>
  </p:cSld>
  <p:clrMapOvr>
    <a:masterClrMapping/>
  </p:clrMapOvr>
  <p:transitio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3" name="image4.png" descr="93B98E0E"/>
          <p:cNvPicPr/>
          <p:nvPr/>
        </p:nvPicPr>
        <p:blipFill>
          <a:blip r:embed="rId2">
            <a:extLst/>
          </a:blip>
          <a:stretch>
            <a:fillRect/>
          </a:stretch>
        </p:blipFill>
        <p:spPr>
          <a:xfrm>
            <a:off x="0" y="0"/>
            <a:ext cx="9144000" cy="8172450"/>
          </a:xfrm>
          <a:prstGeom prst="rect">
            <a:avLst/>
          </a:prstGeom>
          <a:ln w="12700">
            <a:miter lim="400000"/>
          </a:ln>
        </p:spPr>
      </p:pic>
      <p:sp>
        <p:nvSpPr>
          <p:cNvPr id="174" name="Shape 174"/>
          <p:cNvSpPr/>
          <p:nvPr/>
        </p:nvSpPr>
        <p:spPr>
          <a:xfrm>
            <a:off x="3581399" y="2285999"/>
            <a:ext cx="3337581"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0000"/>
                </a:solidFill>
              </a:defRPr>
            </a:lvl1pPr>
          </a:lstStyle>
          <a:p>
            <a:pPr lvl="0">
              <a:defRPr>
                <a:solidFill>
                  <a:srgbClr val="000000"/>
                </a:solidFill>
              </a:defRPr>
            </a:pPr>
            <a:r>
              <a:rPr>
                <a:solidFill>
                  <a:srgbClr val="FF0000"/>
                </a:solidFill>
              </a:rPr>
              <a:t>She is Mary Jane’s grandmother</a:t>
            </a:r>
          </a:p>
        </p:txBody>
      </p:sp>
      <p:sp>
        <p:nvSpPr>
          <p:cNvPr id="175" name="Shape 175"/>
          <p:cNvSpPr/>
          <p:nvPr/>
        </p:nvSpPr>
        <p:spPr>
          <a:xfrm>
            <a:off x="3657599" y="4190999"/>
            <a:ext cx="2107070"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0000"/>
                </a:solidFill>
              </a:defRPr>
            </a:lvl1pPr>
          </a:lstStyle>
          <a:p>
            <a:pPr lvl="0">
              <a:defRPr>
                <a:solidFill>
                  <a:srgbClr val="000000"/>
                </a:solidFill>
              </a:defRPr>
            </a:pPr>
            <a:r>
              <a:rPr>
                <a:solidFill>
                  <a:srgbClr val="FF0000"/>
                </a:solidFill>
              </a:rPr>
              <a:t>She is Sarah’s sister</a:t>
            </a:r>
          </a:p>
        </p:txBody>
      </p:sp>
      <p:sp>
        <p:nvSpPr>
          <p:cNvPr id="176" name="Shape 176"/>
          <p:cNvSpPr/>
          <p:nvPr/>
        </p:nvSpPr>
        <p:spPr>
          <a:xfrm>
            <a:off x="4114800" y="6248399"/>
            <a:ext cx="2096131"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0000"/>
                </a:solidFill>
              </a:defRPr>
            </a:lvl1pPr>
          </a:lstStyle>
          <a:p>
            <a:pPr lvl="0">
              <a:defRPr>
                <a:solidFill>
                  <a:srgbClr val="000000"/>
                </a:solidFill>
              </a:defRPr>
            </a:pPr>
            <a:r>
              <a:rPr>
                <a:solidFill>
                  <a:srgbClr val="FF0000"/>
                </a:solidFill>
              </a:rPr>
              <a:t>Mary is a bricklayer</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9" presetID="15" grpId="1" fill="hold">
                                  <p:stCondLst>
                                    <p:cond delay="0"/>
                                  </p:stCondLst>
                                  <p:iterate type="el" backwards="0">
                                    <p:tmAbs val="0"/>
                                  </p:iterate>
                                  <p:childTnLst>
                                    <p:set>
                                      <p:cBhvr>
                                        <p:cTn id="6" fill="hold"/>
                                        <p:tgtEl>
                                          <p:spTgt spid="174"/>
                                        </p:tgtEl>
                                        <p:attrNameLst>
                                          <p:attrName>style.visibility</p:attrName>
                                        </p:attrNameLst>
                                      </p:cBhvr>
                                      <p:to>
                                        <p:strVal val="visible"/>
                                      </p:to>
                                    </p:set>
                                    <p:anim calcmode="lin" valueType="num">
                                      <p:cBhvr>
                                        <p:cTn id="7" dur="1000" fill="hold"/>
                                        <p:tgtEl>
                                          <p:spTgt spid="174"/>
                                        </p:tgtEl>
                                        <p:attrNameLst>
                                          <p:attrName>ppt_w</p:attrName>
                                        </p:attrNameLst>
                                      </p:cBhvr>
                                      <p:tavLst>
                                        <p:tav tm="0">
                                          <p:val>
                                            <p:fltVal val="0"/>
                                          </p:val>
                                        </p:tav>
                                        <p:tav tm="100000">
                                          <p:val>
                                            <p:strVal val="#ppt_w"/>
                                          </p:val>
                                        </p:tav>
                                      </p:tavLst>
                                    </p:anim>
                                    <p:anim calcmode="lin" valueType="num">
                                      <p:cBhvr>
                                        <p:cTn id="8" dur="1000" fill="hold"/>
                                        <p:tgtEl>
                                          <p:spTgt spid="174"/>
                                        </p:tgtEl>
                                        <p:attrNameLst>
                                          <p:attrName>ppt_h</p:attrName>
                                        </p:attrNameLst>
                                      </p:cBhvr>
                                      <p:tavLst>
                                        <p:tav tm="0">
                                          <p:val>
                                            <p:fltVal val="0"/>
                                          </p:val>
                                        </p:tav>
                                        <p:tav tm="100000">
                                          <p:val>
                                            <p:strVal val="#ppt_h"/>
                                          </p:val>
                                        </p:tav>
                                      </p:tavLst>
                                    </p:anim>
                                    <p:anim calcmode="lin" valueType="num">
                                      <p:cBhvr>
                                        <p:cTn id="9" dur="1000" fill="hold"/>
                                        <p:tgtEl>
                                          <p:spTgt spid="17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nodeType="clickEffect" presetClass="entr" presetSubtype="9" presetID="15" grpId="2" fill="hold">
                                  <p:stCondLst>
                                    <p:cond delay="0"/>
                                  </p:stCondLst>
                                  <p:iterate type="el" backwards="0">
                                    <p:tmAbs val="0"/>
                                  </p:iterate>
                                  <p:childTnLst>
                                    <p:set>
                                      <p:cBhvr>
                                        <p:cTn id="14" fill="hold"/>
                                        <p:tgtEl>
                                          <p:spTgt spid="175"/>
                                        </p:tgtEl>
                                        <p:attrNameLst>
                                          <p:attrName>style.visibility</p:attrName>
                                        </p:attrNameLst>
                                      </p:cBhvr>
                                      <p:to>
                                        <p:strVal val="visible"/>
                                      </p:to>
                                    </p:set>
                                    <p:anim calcmode="lin" valueType="num">
                                      <p:cBhvr>
                                        <p:cTn id="15" dur="1000" fill="hold"/>
                                        <p:tgtEl>
                                          <p:spTgt spid="175"/>
                                        </p:tgtEl>
                                        <p:attrNameLst>
                                          <p:attrName>ppt_w</p:attrName>
                                        </p:attrNameLst>
                                      </p:cBhvr>
                                      <p:tavLst>
                                        <p:tav tm="0">
                                          <p:val>
                                            <p:fltVal val="0"/>
                                          </p:val>
                                        </p:tav>
                                        <p:tav tm="100000">
                                          <p:val>
                                            <p:strVal val="#ppt_w"/>
                                          </p:val>
                                        </p:tav>
                                      </p:tavLst>
                                    </p:anim>
                                    <p:anim calcmode="lin" valueType="num">
                                      <p:cBhvr>
                                        <p:cTn id="16" dur="1000" fill="hold"/>
                                        <p:tgtEl>
                                          <p:spTgt spid="175"/>
                                        </p:tgtEl>
                                        <p:attrNameLst>
                                          <p:attrName>ppt_h</p:attrName>
                                        </p:attrNameLst>
                                      </p:cBhvr>
                                      <p:tavLst>
                                        <p:tav tm="0">
                                          <p:val>
                                            <p:fltVal val="0"/>
                                          </p:val>
                                        </p:tav>
                                        <p:tav tm="100000">
                                          <p:val>
                                            <p:strVal val="#ppt_h"/>
                                          </p:val>
                                        </p:tav>
                                      </p:tavLst>
                                    </p:anim>
                                    <p:anim calcmode="lin" valueType="num">
                                      <p:cBhvr>
                                        <p:cTn id="17" dur="1000" fill="hold"/>
                                        <p:tgtEl>
                                          <p:spTgt spid="17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7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9" presetID="15" grpId="3" fill="hold">
                                  <p:stCondLst>
                                    <p:cond delay="0"/>
                                  </p:stCondLst>
                                  <p:iterate type="el" backwards="0">
                                    <p:tmAbs val="0"/>
                                  </p:iterate>
                                  <p:childTnLst>
                                    <p:set>
                                      <p:cBhvr>
                                        <p:cTn id="22" fill="hold"/>
                                        <p:tgtEl>
                                          <p:spTgt spid="176"/>
                                        </p:tgtEl>
                                        <p:attrNameLst>
                                          <p:attrName>style.visibility</p:attrName>
                                        </p:attrNameLst>
                                      </p:cBhvr>
                                      <p:to>
                                        <p:strVal val="visible"/>
                                      </p:to>
                                    </p:set>
                                    <p:anim calcmode="lin" valueType="num">
                                      <p:cBhvr>
                                        <p:cTn id="23" dur="1000" fill="hold"/>
                                        <p:tgtEl>
                                          <p:spTgt spid="176"/>
                                        </p:tgtEl>
                                        <p:attrNameLst>
                                          <p:attrName>ppt_w</p:attrName>
                                        </p:attrNameLst>
                                      </p:cBhvr>
                                      <p:tavLst>
                                        <p:tav tm="0">
                                          <p:val>
                                            <p:fltVal val="0"/>
                                          </p:val>
                                        </p:tav>
                                        <p:tav tm="100000">
                                          <p:val>
                                            <p:strVal val="#ppt_w"/>
                                          </p:val>
                                        </p:tav>
                                      </p:tavLst>
                                    </p:anim>
                                    <p:anim calcmode="lin" valueType="num">
                                      <p:cBhvr>
                                        <p:cTn id="24" dur="1000" fill="hold"/>
                                        <p:tgtEl>
                                          <p:spTgt spid="176"/>
                                        </p:tgtEl>
                                        <p:attrNameLst>
                                          <p:attrName>ppt_h</p:attrName>
                                        </p:attrNameLst>
                                      </p:cBhvr>
                                      <p:tavLst>
                                        <p:tav tm="0">
                                          <p:val>
                                            <p:fltVal val="0"/>
                                          </p:val>
                                        </p:tav>
                                        <p:tav tm="100000">
                                          <p:val>
                                            <p:strVal val="#ppt_h"/>
                                          </p:val>
                                        </p:tav>
                                      </p:tavLst>
                                    </p:anim>
                                    <p:anim calcmode="lin" valueType="num">
                                      <p:cBhvr>
                                        <p:cTn id="25" dur="1000" fill="hold"/>
                                        <p:tgtEl>
                                          <p:spTgt spid="176"/>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7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4" grpId="1"/>
      <p:bldP build="whole" bldLvl="1" animBg="1" rev="0" advAuto="0" spid="175" grpId="2"/>
      <p:bldP build="whole" bldLvl="1" animBg="1" rev="0" advAuto="0" spid="176" grpId="3"/>
    </p:bldLst>
  </p:timing>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8" name="image5.png" descr="28DE68F1"/>
          <p:cNvPicPr/>
          <p:nvPr/>
        </p:nvPicPr>
        <p:blipFill>
          <a:blip r:embed="rId2">
            <a:extLst/>
          </a:blip>
          <a:stretch>
            <a:fillRect/>
          </a:stretch>
        </p:blipFill>
        <p:spPr>
          <a:xfrm>
            <a:off x="0" y="0"/>
            <a:ext cx="8915400" cy="8172450"/>
          </a:xfrm>
          <a:prstGeom prst="rect">
            <a:avLst/>
          </a:prstGeom>
          <a:ln w="12700">
            <a:miter lim="400000"/>
          </a:ln>
        </p:spPr>
      </p:pic>
    </p:spTree>
  </p:cSld>
  <p:clrMapOvr>
    <a:masterClrMapping/>
  </p:clrMapOvr>
  <p:transitio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80" name="image5.png" descr="28DE68F1"/>
          <p:cNvPicPr/>
          <p:nvPr/>
        </p:nvPicPr>
        <p:blipFill>
          <a:blip r:embed="rId2">
            <a:extLst/>
          </a:blip>
          <a:stretch>
            <a:fillRect/>
          </a:stretch>
        </p:blipFill>
        <p:spPr>
          <a:xfrm>
            <a:off x="0" y="-228600"/>
            <a:ext cx="8915400" cy="8172450"/>
          </a:xfrm>
          <a:prstGeom prst="rect">
            <a:avLst/>
          </a:prstGeom>
          <a:ln w="12700">
            <a:miter lim="400000"/>
          </a:ln>
        </p:spPr>
      </p:pic>
      <p:sp>
        <p:nvSpPr>
          <p:cNvPr id="181" name="Shape 181"/>
          <p:cNvSpPr/>
          <p:nvPr/>
        </p:nvSpPr>
        <p:spPr>
          <a:xfrm>
            <a:off x="457200" y="2895600"/>
            <a:ext cx="8382000" cy="1424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a:solidFill>
                  <a:srgbClr val="FF0000"/>
                </a:solidFill>
              </a:rPr>
              <a:t>Two of the boys row over, leaving the third one behind.  On the other side, one boy gets</a:t>
            </a:r>
            <a:endParaRPr>
              <a:solidFill>
                <a:srgbClr val="FF0000"/>
              </a:solidFill>
            </a:endParaRPr>
          </a:p>
          <a:p>
            <a:pPr lvl="0"/>
            <a:r>
              <a:rPr>
                <a:solidFill>
                  <a:srgbClr val="FF0000"/>
                </a:solidFill>
              </a:rPr>
              <a:t>Out of the boat, and the other one rows back.  He picks up the boy who was left behind.</a:t>
            </a:r>
            <a:endParaRPr>
              <a:solidFill>
                <a:srgbClr val="FF0000"/>
              </a:solidFill>
            </a:endParaRPr>
          </a:p>
          <a:p>
            <a:pPr lvl="0"/>
            <a:r>
              <a:rPr>
                <a:solidFill>
                  <a:srgbClr val="FF0000"/>
                </a:solidFill>
              </a:rPr>
              <a:t>They row over to the other side.</a:t>
            </a:r>
          </a:p>
        </p:txBody>
      </p:sp>
      <p:sp>
        <p:nvSpPr>
          <p:cNvPr id="182" name="Shape 182"/>
          <p:cNvSpPr/>
          <p:nvPr/>
        </p:nvSpPr>
        <p:spPr>
          <a:xfrm>
            <a:off x="3581400" y="5181599"/>
            <a:ext cx="990600"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      A</a:t>
            </a:r>
          </a:p>
        </p:txBody>
      </p:sp>
      <p:sp>
        <p:nvSpPr>
          <p:cNvPr id="183" name="Shape 183"/>
          <p:cNvSpPr/>
          <p:nvPr/>
        </p:nvSpPr>
        <p:spPr>
          <a:xfrm>
            <a:off x="3429000" y="5486400"/>
            <a:ext cx="1295400" cy="11430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81BD"/>
          </a:solidFill>
          <a:ln w="25400">
            <a:solidFill>
              <a:srgbClr val="3A5E8A"/>
            </a:solidFill>
          </a:ln>
        </p:spPr>
        <p:txBody>
          <a:bodyPr lIns="0" tIns="0" rIns="0" bIns="0" anchor="ctr"/>
          <a:lstStyle/>
          <a:p>
            <a:pPr lvl="0" algn="ctr">
              <a:defRPr>
                <a:solidFill>
                  <a:srgbClr val="FFFFFF"/>
                </a:solidFill>
              </a:defRPr>
            </a:pPr>
          </a:p>
        </p:txBody>
      </p:sp>
      <p:sp>
        <p:nvSpPr>
          <p:cNvPr id="184" name="Shape 184"/>
          <p:cNvSpPr/>
          <p:nvPr/>
        </p:nvSpPr>
        <p:spPr>
          <a:xfrm>
            <a:off x="4800599" y="5791199"/>
            <a:ext cx="565733"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B</a:t>
            </a:r>
          </a:p>
        </p:txBody>
      </p:sp>
      <p:sp>
        <p:nvSpPr>
          <p:cNvPr id="185" name="Shape 185"/>
          <p:cNvSpPr/>
          <p:nvPr/>
        </p:nvSpPr>
        <p:spPr>
          <a:xfrm>
            <a:off x="2895600" y="5791199"/>
            <a:ext cx="381000"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C</a:t>
            </a:r>
          </a:p>
        </p:txBody>
      </p:sp>
      <p:sp>
        <p:nvSpPr>
          <p:cNvPr id="186" name="Shape 186"/>
          <p:cNvSpPr/>
          <p:nvPr/>
        </p:nvSpPr>
        <p:spPr>
          <a:xfrm>
            <a:off x="3962400" y="6629399"/>
            <a:ext cx="260931"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D</a:t>
            </a:r>
          </a:p>
        </p:txBody>
      </p:sp>
    </p:spTree>
  </p:cSld>
  <p:clrMapOvr>
    <a:masterClrMapping/>
  </p:clrMapOvr>
  <p:transition spd="med" advClick="1"/>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88" name="image6.png" descr="66D9268B"/>
          <p:cNvPicPr/>
          <p:nvPr/>
        </p:nvPicPr>
        <p:blipFill>
          <a:blip r:embed="rId2">
            <a:extLst/>
          </a:blip>
          <a:stretch>
            <a:fillRect/>
          </a:stretch>
        </p:blipFill>
        <p:spPr>
          <a:xfrm>
            <a:off x="0" y="0"/>
            <a:ext cx="9144000" cy="8172450"/>
          </a:xfrm>
          <a:prstGeom prst="rect">
            <a:avLst/>
          </a:prstGeom>
          <a:ln w="12700">
            <a:miter lim="400000"/>
          </a:ln>
        </p:spPr>
      </p:pic>
    </p:spTree>
  </p:cSld>
  <p:clrMapOvr>
    <a:masterClrMapping/>
  </p:clrMapOvr>
  <p:transition spd="med" advClick="1"/>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90" name="image6.png" descr="66D9268B"/>
          <p:cNvPicPr/>
          <p:nvPr/>
        </p:nvPicPr>
        <p:blipFill>
          <a:blip r:embed="rId2">
            <a:extLst/>
          </a:blip>
          <a:stretch>
            <a:fillRect/>
          </a:stretch>
        </p:blipFill>
        <p:spPr>
          <a:xfrm>
            <a:off x="0" y="0"/>
            <a:ext cx="9144000" cy="8172450"/>
          </a:xfrm>
          <a:prstGeom prst="rect">
            <a:avLst/>
          </a:prstGeom>
          <a:ln w="12700">
            <a:miter lim="400000"/>
          </a:ln>
        </p:spPr>
      </p:pic>
      <p:sp>
        <p:nvSpPr>
          <p:cNvPr id="191" name="Shape 191"/>
          <p:cNvSpPr/>
          <p:nvPr/>
        </p:nvSpPr>
        <p:spPr>
          <a:xfrm>
            <a:off x="2133600" y="3200399"/>
            <a:ext cx="2848122"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0000"/>
                </a:solidFill>
              </a:defRPr>
            </a:lvl1pPr>
          </a:lstStyle>
          <a:p>
            <a:pPr lvl="0">
              <a:defRPr>
                <a:solidFill>
                  <a:srgbClr val="000000"/>
                </a:solidFill>
              </a:defRPr>
            </a:pPr>
            <a:r>
              <a:rPr>
                <a:solidFill>
                  <a:srgbClr val="FF0000"/>
                </a:solidFill>
              </a:rPr>
              <a:t>Sue Rawls and Terry Peters</a:t>
            </a:r>
          </a:p>
        </p:txBody>
      </p:sp>
      <p:sp>
        <p:nvSpPr>
          <p:cNvPr id="192" name="Shape 192"/>
          <p:cNvSpPr/>
          <p:nvPr/>
        </p:nvSpPr>
        <p:spPr>
          <a:xfrm>
            <a:off x="2514599" y="4648199"/>
            <a:ext cx="1338001"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0000"/>
                </a:solidFill>
              </a:defRPr>
            </a:lvl1pPr>
          </a:lstStyle>
          <a:p>
            <a:pPr lvl="0">
              <a:defRPr>
                <a:solidFill>
                  <a:srgbClr val="000000"/>
                </a:solidFill>
              </a:defRPr>
            </a:pPr>
            <a:r>
              <a:rPr>
                <a:solidFill>
                  <a:srgbClr val="FF0000"/>
                </a:solidFill>
              </a:rPr>
              <a:t>14 years old</a:t>
            </a:r>
          </a:p>
        </p:txBody>
      </p:sp>
      <p:sp>
        <p:nvSpPr>
          <p:cNvPr id="193" name="Shape 193"/>
          <p:cNvSpPr/>
          <p:nvPr/>
        </p:nvSpPr>
        <p:spPr>
          <a:xfrm>
            <a:off x="2971800" y="6476999"/>
            <a:ext cx="2133600"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0000"/>
                </a:solidFill>
              </a:defRPr>
            </a:lvl1pPr>
          </a:lstStyle>
          <a:p>
            <a:pPr lvl="0">
              <a:defRPr>
                <a:solidFill>
                  <a:srgbClr val="000000"/>
                </a:solidFill>
              </a:defRPr>
            </a:pPr>
            <a:r>
              <a:rPr>
                <a:solidFill>
                  <a:srgbClr val="FF0000"/>
                </a:solidFill>
              </a:rPr>
              <a:t>7 years old</a:t>
            </a:r>
          </a:p>
        </p:txBody>
      </p:sp>
    </p:spTree>
  </p:cSld>
  <p:clrMapOvr>
    <a:masterClrMapping/>
  </p:clrMapOvr>
  <p:transition spd="med" advClick="1"/>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95" name="Table 195"/>
          <p:cNvGraphicFramePr/>
          <p:nvPr/>
        </p:nvGraphicFramePr>
        <p:xfrm>
          <a:off x="1524000" y="990600"/>
          <a:ext cx="6858000" cy="330708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858000"/>
              </a:tblGrid>
              <a:tr h="1188482">
                <a:tc>
                  <a:txBody>
                    <a:bodyPr/>
                    <a:lstStyle/>
                    <a:p>
                      <a:pPr lvl="0" algn="l">
                        <a:defRPr b="0" i="0" sz="1800"/>
                      </a:pPr>
                      <a:r>
                        <a:t/>
                      </a:r>
                    </a:p>
                  </a:txBody>
                  <a:tcPr marL="38100" marR="38100" marT="38100" marB="38100" anchor="ctr" anchorCtr="0" horzOverflow="overflow">
                    <a:lnL w="12700">
                      <a:miter lim="400000"/>
                    </a:lnL>
                    <a:lnR w="12700">
                      <a:miter lim="400000"/>
                    </a:lnR>
                    <a:lnT w="12700">
                      <a:miter lim="400000"/>
                    </a:lnT>
                    <a:lnB w="12700">
                      <a:miter lim="400000"/>
                    </a:lnB>
                    <a:solidFill>
                      <a:srgbClr val="00FF00"/>
                    </a:solidFill>
                  </a:tcPr>
                </a:tc>
              </a:tr>
              <a:tr h="2118598">
                <a:tc>
                  <a:txBody>
                    <a:bodyPr/>
                    <a:lstStyle/>
                    <a:p>
                      <a:pPr lvl="0" algn="l">
                        <a:defRPr b="0" i="0" sz="1800"/>
                      </a:pPr>
                      <a:r>
                        <a:rPr sz="3600"/>
                        <a:t>Two fathers and two sons have a total of $30 between them. Each man has $10. Explain.</a:t>
                      </a:r>
                    </a:p>
                  </a:txBody>
                  <a:tcPr marL="38100" marR="38100" marT="38100" marB="38100" anchor="ctr" anchorCtr="0" horzOverflow="overflow">
                    <a:lnL w="12700">
                      <a:miter lim="400000"/>
                    </a:lnL>
                    <a:lnR w="12700">
                      <a:miter lim="400000"/>
                    </a:lnR>
                    <a:lnT w="12700">
                      <a:miter lim="400000"/>
                    </a:lnT>
                    <a:lnB w="12700">
                      <a:miter lim="400000"/>
                    </a:lnB>
                    <a:solidFill>
                      <a:srgbClr val="F7E9BB"/>
                    </a:solidFill>
                  </a:tcPr>
                </a:tc>
              </a:tr>
            </a:tbl>
          </a:graphicData>
        </a:graphic>
      </p:graphicFrame>
      <p:sp>
        <p:nvSpPr>
          <p:cNvPr id="196" name="Shape 196"/>
          <p:cNvSpPr/>
          <p:nvPr/>
        </p:nvSpPr>
        <p:spPr>
          <a:xfrm>
            <a:off x="1524000" y="4724400"/>
            <a:ext cx="6781800" cy="1158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A total of $30 and each man having $10 suggests a total of three individuals. Father/son status isn't as certain, as one man may be both at once. A son/grandson, father/son and father/grandfather solves the apparent dilemma quite nicely.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195"/>
                                        </p:tgtEl>
                                        <p:attrNameLst>
                                          <p:attrName>style.visibility</p:attrName>
                                        </p:attrNameLst>
                                      </p:cBhvr>
                                      <p:to>
                                        <p:strVal val="visible"/>
                                      </p:to>
                                    </p:set>
                                    <p:anim calcmode="lin" valueType="num">
                                      <p:cBhvr>
                                        <p:cTn id="7" dur="500" fill="hold"/>
                                        <p:tgtEl>
                                          <p:spTgt spid="195"/>
                                        </p:tgtEl>
                                        <p:attrNameLst>
                                          <p:attrName>ppt_x</p:attrName>
                                        </p:attrNameLst>
                                      </p:cBhvr>
                                      <p:tavLst>
                                        <p:tav tm="0">
                                          <p:val>
                                            <p:strVal val="#ppt_x"/>
                                          </p:val>
                                        </p:tav>
                                        <p:tav tm="100000">
                                          <p:val>
                                            <p:strVal val="#ppt_x"/>
                                          </p:val>
                                        </p:tav>
                                      </p:tavLst>
                                    </p:anim>
                                    <p:anim calcmode="lin" valueType="num">
                                      <p:cBhvr>
                                        <p:cTn id="8" dur="500" fill="hold"/>
                                        <p:tgtEl>
                                          <p:spTgt spid="1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2" fill="hold">
                                  <p:stCondLst>
                                    <p:cond delay="0"/>
                                  </p:stCondLst>
                                  <p:iterate type="el" backwards="0">
                                    <p:tmAbs val="0"/>
                                  </p:iterate>
                                  <p:childTnLst>
                                    <p:set>
                                      <p:cBhvr>
                                        <p:cTn id="12" fill="hold"/>
                                        <p:tgtEl>
                                          <p:spTgt spid="196">
                                            <p:bg/>
                                          </p:spTgt>
                                        </p:tgtEl>
                                        <p:attrNameLst>
                                          <p:attrName>style.visibility</p:attrName>
                                        </p:attrNameLst>
                                      </p:cBhvr>
                                      <p:to>
                                        <p:strVal val="visible"/>
                                      </p:to>
                                    </p:set>
                                    <p:anim calcmode="lin" valueType="num">
                                      <p:cBhvr>
                                        <p:cTn id="13" dur="500" fill="hold"/>
                                        <p:tgtEl>
                                          <p:spTgt spid="196">
                                            <p:bg/>
                                          </p:spTgt>
                                        </p:tgtEl>
                                        <p:attrNameLst>
                                          <p:attrName>ppt_x</p:attrName>
                                        </p:attrNameLst>
                                      </p:cBhvr>
                                      <p:tavLst>
                                        <p:tav tm="0">
                                          <p:val>
                                            <p:strVal val="#ppt_x"/>
                                          </p:val>
                                        </p:tav>
                                        <p:tav tm="100000">
                                          <p:val>
                                            <p:strVal val="#ppt_x"/>
                                          </p:val>
                                        </p:tav>
                                      </p:tavLst>
                                    </p:anim>
                                    <p:anim calcmode="lin" valueType="num">
                                      <p:cBhvr>
                                        <p:cTn id="14" dur="500" fill="hold"/>
                                        <p:tgtEl>
                                          <p:spTgt spid="196">
                                            <p:bg/>
                                          </p:spTgt>
                                        </p:tgtEl>
                                        <p:attrNameLst>
                                          <p:attrName>ppt_y</p:attrName>
                                        </p:attrNameLst>
                                      </p:cBhvr>
                                      <p:tavLst>
                                        <p:tav tm="0">
                                          <p:val>
                                            <p:strVal val="1+#ppt_h/2"/>
                                          </p:val>
                                        </p:tav>
                                        <p:tav tm="100000">
                                          <p:val>
                                            <p:strVal val="#ppt_y"/>
                                          </p:val>
                                        </p:tav>
                                      </p:tavLst>
                                    </p:anim>
                                  </p:childTnLst>
                                </p:cTn>
                              </p:par>
                              <p:par>
                                <p:cTn id="15" presetClass="entr" presetSubtype="4" presetID="2" grpId="2" fill="hold">
                                  <p:stCondLst>
                                    <p:cond delay="0"/>
                                  </p:stCondLst>
                                  <p:iterate type="el" backwards="0">
                                    <p:tmAbs val="0"/>
                                  </p:iterate>
                                  <p:childTnLst>
                                    <p:set>
                                      <p:cBhvr>
                                        <p:cTn id="16" fill="hold"/>
                                        <p:tgtEl>
                                          <p:spTgt spid="196">
                                            <p:txEl>
                                              <p:pRg st="0" end="0"/>
                                            </p:txEl>
                                          </p:spTgt>
                                        </p:tgtEl>
                                        <p:attrNameLst>
                                          <p:attrName>style.visibility</p:attrName>
                                        </p:attrNameLst>
                                      </p:cBhvr>
                                      <p:to>
                                        <p:strVal val="visible"/>
                                      </p:to>
                                    </p:set>
                                    <p:anim calcmode="lin" valueType="num">
                                      <p:cBhvr>
                                        <p:cTn id="17" dur="500" fill="hold"/>
                                        <p:tgtEl>
                                          <p:spTgt spid="19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9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5" grpId="1"/>
      <p:bldP build="p" bldLvl="5" animBg="1" rev="0" advAuto="0" spid="196" grpId="2"/>
    </p:bldLst>
  </p:timing>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ph type="title"/>
          </p:nvPr>
        </p:nvSpPr>
        <p:spPr>
          <a:xfrm>
            <a:off x="457200" y="274638"/>
            <a:ext cx="8229600" cy="1143001"/>
          </a:xfrm>
          <a:prstGeom prst="rect">
            <a:avLst/>
          </a:prstGeom>
        </p:spPr>
        <p:txBody>
          <a:bodyPr/>
          <a:lstStyle>
            <a:lvl1pPr>
              <a:defRPr b="1" sz="6000"/>
            </a:lvl1pPr>
          </a:lstStyle>
          <a:p>
            <a:pPr lvl="0">
              <a:defRPr b="0" sz="1800"/>
            </a:pPr>
            <a:r>
              <a:rPr b="1" sz="6000"/>
              <a:t>Matrix Logic</a:t>
            </a:r>
          </a:p>
        </p:txBody>
      </p:sp>
      <p:sp>
        <p:nvSpPr>
          <p:cNvPr id="199" name="Shape 199"/>
          <p:cNvSpPr/>
          <p:nvPr>
            <p:ph type="body" idx="1"/>
          </p:nvPr>
        </p:nvSpPr>
        <p:spPr>
          <a:xfrm>
            <a:off x="457200" y="1600200"/>
            <a:ext cx="8229600" cy="4525963"/>
          </a:xfrm>
          <a:prstGeom prst="rect">
            <a:avLst/>
          </a:prstGeom>
        </p:spPr>
        <p:txBody>
          <a:bodyPr/>
          <a:lstStyle/>
          <a:p>
            <a:pPr lvl="0" marL="336042" indent="-336042" defTabSz="896111">
              <a:spcBef>
                <a:spcPts val="900"/>
              </a:spcBef>
              <a:buSzTx/>
              <a:buNone/>
              <a:defRPr sz="1800"/>
            </a:pPr>
            <a:r>
              <a:rPr sz="3136"/>
              <a:t>   </a:t>
            </a:r>
            <a:r>
              <a:rPr sz="3920"/>
              <a:t>To do matrix logic problems, start by gathering information from clues.  These clues can be tricky.  One clue may give you only a little information by itself, but may give more information when you fit it together with another clue.  </a:t>
            </a:r>
          </a:p>
        </p:txBody>
      </p:sp>
    </p:spTree>
  </p:cSld>
  <p:clrMapOvr>
    <a:masterClrMapping/>
  </p:clrMapOvr>
  <p:transition spd="med" advClick="1"/>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ph type="title"/>
          </p:nvPr>
        </p:nvSpPr>
        <p:spPr>
          <a:xfrm>
            <a:off x="457200" y="274638"/>
            <a:ext cx="8229600" cy="1143001"/>
          </a:xfrm>
          <a:prstGeom prst="rect">
            <a:avLst/>
          </a:prstGeom>
        </p:spPr>
        <p:txBody>
          <a:bodyPr/>
          <a:lstStyle>
            <a:lvl1pPr>
              <a:defRPr b="1" sz="6000"/>
            </a:lvl1pPr>
          </a:lstStyle>
          <a:p>
            <a:pPr lvl="0">
              <a:defRPr b="0" sz="1800"/>
            </a:pPr>
            <a:r>
              <a:rPr b="1" sz="6000"/>
              <a:t>Candy, Candy, Candy</a:t>
            </a:r>
          </a:p>
        </p:txBody>
      </p:sp>
      <p:sp>
        <p:nvSpPr>
          <p:cNvPr id="202" name="Shape 202"/>
          <p:cNvSpPr/>
          <p:nvPr>
            <p:ph type="body" idx="1"/>
          </p:nvPr>
        </p:nvSpPr>
        <p:spPr>
          <a:xfrm>
            <a:off x="457200" y="1600200"/>
            <a:ext cx="8229600" cy="4525963"/>
          </a:xfrm>
          <a:prstGeom prst="rect">
            <a:avLst/>
          </a:prstGeom>
        </p:spPr>
        <p:txBody>
          <a:bodyPr/>
          <a:lstStyle/>
          <a:p>
            <a:pPr lvl="0" marL="514350" indent="-514350">
              <a:buFontTx/>
              <a:buAutoNum type="arabicPeriod" startAt="1"/>
              <a:defRPr sz="1800"/>
            </a:pPr>
            <a:r>
              <a:rPr sz="3200"/>
              <a:t>Tina hates chocolate bars.</a:t>
            </a:r>
            <a:endParaRPr sz="3200"/>
          </a:p>
          <a:p>
            <a:pPr lvl="0" marL="514350" indent="-514350">
              <a:buFontTx/>
              <a:buAutoNum type="arabicPeriod" startAt="1"/>
              <a:defRPr sz="1800"/>
            </a:pPr>
            <a:r>
              <a:rPr sz="3200"/>
              <a:t>Kathy eats taffy.</a:t>
            </a:r>
            <a:endParaRPr sz="3200"/>
          </a:p>
          <a:p>
            <a:pPr lvl="0" marL="514350" indent="-514350">
              <a:buFontTx/>
              <a:buAutoNum type="arabicPeriod" startAt="1"/>
              <a:defRPr sz="1800"/>
            </a:pPr>
            <a:r>
              <a:rPr sz="3200"/>
              <a:t>Jake hates lollipops.</a:t>
            </a:r>
          </a:p>
        </p:txBody>
      </p:sp>
      <p:graphicFrame>
        <p:nvGraphicFramePr>
          <p:cNvPr id="203" name="Table 203"/>
          <p:cNvGraphicFramePr/>
          <p:nvPr/>
        </p:nvGraphicFramePr>
        <p:xfrm>
          <a:off x="1066800" y="3505200"/>
          <a:ext cx="6934200" cy="3048000"/>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2311400"/>
                <a:gridCol w="2311400"/>
                <a:gridCol w="2311400"/>
              </a:tblGrid>
              <a:tr h="762000">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r>
              <a:tr h="762000">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r>
              <a:tr h="762000">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r>
              <a:tr h="762000">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r>
            </a:tbl>
          </a:graphicData>
        </a:graphic>
      </p:graphicFrame>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xfrm>
            <a:off x="457200" y="274638"/>
            <a:ext cx="8229600" cy="1143001"/>
          </a:xfrm>
          <a:prstGeom prst="rect">
            <a:avLst/>
          </a:prstGeom>
        </p:spPr>
        <p:txBody>
          <a:bodyPr/>
          <a:lstStyle>
            <a:lvl1pPr>
              <a:defRPr b="1" sz="6600"/>
            </a:lvl1pPr>
          </a:lstStyle>
          <a:p>
            <a:pPr lvl="0">
              <a:defRPr b="0" sz="1800"/>
            </a:pPr>
            <a:r>
              <a:rPr b="1" sz="6600"/>
              <a:t>Aristotle</a:t>
            </a:r>
          </a:p>
        </p:txBody>
      </p:sp>
      <p:sp>
        <p:nvSpPr>
          <p:cNvPr id="60" name="Shape 60"/>
          <p:cNvSpPr/>
          <p:nvPr>
            <p:ph type="body" idx="1"/>
          </p:nvPr>
        </p:nvSpPr>
        <p:spPr>
          <a:xfrm>
            <a:off x="457200" y="1600200"/>
            <a:ext cx="8229600" cy="4525963"/>
          </a:xfrm>
          <a:prstGeom prst="rect">
            <a:avLst/>
          </a:prstGeom>
        </p:spPr>
        <p:txBody>
          <a:bodyPr/>
          <a:lstStyle/>
          <a:p>
            <a:pPr lvl="0" marL="322325" indent="-322325" defTabSz="859536">
              <a:buSzTx/>
              <a:buNone/>
              <a:defRPr sz="1800"/>
            </a:pPr>
            <a:r>
              <a:rPr sz="3008"/>
              <a:t>  In ancient Greece, the philosopher Aristotle challenged his students with logic problems call syllogisms.  A syllogism has three parts, and must be worded in a particular way.</a:t>
            </a:r>
            <a:endParaRPr sz="3008"/>
          </a:p>
          <a:p>
            <a:pPr lvl="0" marL="322325" indent="-322325" defTabSz="859536">
              <a:buSzTx/>
              <a:buNone/>
              <a:defRPr sz="1800"/>
            </a:pPr>
            <a:endParaRPr sz="3008"/>
          </a:p>
          <a:p>
            <a:pPr lvl="0" marL="322325" indent="-322325" defTabSz="859536">
              <a:buSzTx/>
              <a:buNone/>
              <a:defRPr sz="1800"/>
            </a:pPr>
            <a:r>
              <a:rPr sz="3008"/>
              <a:t>		All dogs are barking animals.</a:t>
            </a:r>
            <a:endParaRPr sz="3008"/>
          </a:p>
          <a:p>
            <a:pPr lvl="0" marL="322325" indent="-322325" defTabSz="859536">
              <a:buSzTx/>
              <a:buNone/>
              <a:defRPr sz="1800"/>
            </a:pPr>
            <a:r>
              <a:rPr sz="3008"/>
              <a:t>	       All poodles are dogs.</a:t>
            </a:r>
            <a:endParaRPr sz="3008"/>
          </a:p>
          <a:p>
            <a:pPr lvl="0" marL="322325" indent="-322325" defTabSz="859536">
              <a:buSzTx/>
              <a:buNone/>
              <a:defRPr sz="1800"/>
            </a:pPr>
            <a:r>
              <a:rPr sz="3008"/>
              <a:t>          Therefore, all poodles are barking animals.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0">
                                            <p:bg/>
                                          </p:spTgt>
                                        </p:tgtEl>
                                        <p:attrNameLst>
                                          <p:attrName>style.visibility</p:attrName>
                                        </p:attrNameLst>
                                      </p:cBhvr>
                                      <p:to>
                                        <p:strVal val="visible"/>
                                      </p:to>
                                    </p:set>
                                    <p:anim calcmode="lin" valueType="num">
                                      <p:cBhvr>
                                        <p:cTn id="7" dur="500" fill="hold"/>
                                        <p:tgtEl>
                                          <p:spTgt spid="60">
                                            <p:bg/>
                                          </p:spTgt>
                                        </p:tgtEl>
                                        <p:attrNameLst>
                                          <p:attrName>ppt_x</p:attrName>
                                        </p:attrNameLst>
                                      </p:cBhvr>
                                      <p:tavLst>
                                        <p:tav tm="0">
                                          <p:val>
                                            <p:strVal val="#ppt_x"/>
                                          </p:val>
                                        </p:tav>
                                        <p:tav tm="100000">
                                          <p:val>
                                            <p:strVal val="#ppt_x"/>
                                          </p:val>
                                        </p:tav>
                                      </p:tavLst>
                                    </p:anim>
                                    <p:anim calcmode="lin" valueType="num">
                                      <p:cBhvr>
                                        <p:cTn id="8" dur="500" fill="hold"/>
                                        <p:tgtEl>
                                          <p:spTgt spid="60">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0">
                                            <p:txEl>
                                              <p:pRg st="0" end="0"/>
                                            </p:txEl>
                                          </p:spTgt>
                                        </p:tgtEl>
                                        <p:attrNameLst>
                                          <p:attrName>style.visibility</p:attrName>
                                        </p:attrNameLst>
                                      </p:cBhvr>
                                      <p:to>
                                        <p:strVal val="visible"/>
                                      </p:to>
                                    </p:set>
                                    <p:anim calcmode="lin" valueType="num">
                                      <p:cBhvr>
                                        <p:cTn id="11" dur="500" fill="hold"/>
                                        <p:tgtEl>
                                          <p:spTgt spid="6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0">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nodeType="afterEffect" presetClass="entr" presetSubtype="4" presetID="2" grpId="1" fill="hold">
                                  <p:stCondLst>
                                    <p:cond delay="0"/>
                                  </p:stCondLst>
                                  <p:iterate type="el" backwards="0">
                                    <p:tmAbs val="0"/>
                                  </p:iterate>
                                  <p:childTnLst>
                                    <p:set>
                                      <p:cBhvr>
                                        <p:cTn id="15" fill="hold"/>
                                        <p:tgtEl>
                                          <p:spTgt spid="60">
                                            <p:txEl>
                                              <p:pRg st="1" end="1"/>
                                            </p:txEl>
                                          </p:spTgt>
                                        </p:tgtEl>
                                        <p:attrNameLst>
                                          <p:attrName>style.visibility</p:attrName>
                                        </p:attrNameLst>
                                      </p:cBhvr>
                                      <p:to>
                                        <p:strVal val="visible"/>
                                      </p:to>
                                    </p:set>
                                    <p:anim calcmode="lin" valueType="num">
                                      <p:cBhvr>
                                        <p:cTn id="16" dur="500" fill="hold"/>
                                        <p:tgtEl>
                                          <p:spTgt spid="60">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4" presetID="2" grpId="1" fill="hold">
                                  <p:stCondLst>
                                    <p:cond delay="0"/>
                                  </p:stCondLst>
                                  <p:iterate type="el" backwards="0">
                                    <p:tmAbs val="0"/>
                                  </p:iterate>
                                  <p:childTnLst>
                                    <p:set>
                                      <p:cBhvr>
                                        <p:cTn id="21" fill="hold"/>
                                        <p:tgtEl>
                                          <p:spTgt spid="60">
                                            <p:txEl>
                                              <p:pRg st="2" end="2"/>
                                            </p:txEl>
                                          </p:spTgt>
                                        </p:tgtEl>
                                        <p:attrNameLst>
                                          <p:attrName>style.visibility</p:attrName>
                                        </p:attrNameLst>
                                      </p:cBhvr>
                                      <p:to>
                                        <p:strVal val="visible"/>
                                      </p:to>
                                    </p:set>
                                    <p:anim calcmode="lin" valueType="num">
                                      <p:cBhvr>
                                        <p:cTn id="22" dur="500" fill="hold"/>
                                        <p:tgtEl>
                                          <p:spTgt spid="6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1" fill="hold">
                                  <p:stCondLst>
                                    <p:cond delay="0"/>
                                  </p:stCondLst>
                                  <p:iterate type="el" backwards="0">
                                    <p:tmAbs val="0"/>
                                  </p:iterate>
                                  <p:childTnLst>
                                    <p:set>
                                      <p:cBhvr>
                                        <p:cTn id="27" fill="hold"/>
                                        <p:tgtEl>
                                          <p:spTgt spid="60">
                                            <p:txEl>
                                              <p:pRg st="3" end="3"/>
                                            </p:txEl>
                                          </p:spTgt>
                                        </p:tgtEl>
                                        <p:attrNameLst>
                                          <p:attrName>style.visibility</p:attrName>
                                        </p:attrNameLst>
                                      </p:cBhvr>
                                      <p:to>
                                        <p:strVal val="visible"/>
                                      </p:to>
                                    </p:set>
                                    <p:anim calcmode="lin" valueType="num">
                                      <p:cBhvr>
                                        <p:cTn id="28" dur="500" fill="hold"/>
                                        <p:tgtEl>
                                          <p:spTgt spid="60">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6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nodeType="clickEffect" presetClass="entr" presetSubtype="4" presetID="2" grpId="1" fill="hold">
                                  <p:stCondLst>
                                    <p:cond delay="0"/>
                                  </p:stCondLst>
                                  <p:iterate type="el" backwards="0">
                                    <p:tmAbs val="0"/>
                                  </p:iterate>
                                  <p:childTnLst>
                                    <p:set>
                                      <p:cBhvr>
                                        <p:cTn id="33" fill="hold"/>
                                        <p:tgtEl>
                                          <p:spTgt spid="60">
                                            <p:txEl>
                                              <p:pRg st="4" end="4"/>
                                            </p:txEl>
                                          </p:spTgt>
                                        </p:tgtEl>
                                        <p:attrNameLst>
                                          <p:attrName>style.visibility</p:attrName>
                                        </p:attrNameLst>
                                      </p:cBhvr>
                                      <p:to>
                                        <p:strVal val="visible"/>
                                      </p:to>
                                    </p:set>
                                    <p:anim calcmode="lin" valueType="num">
                                      <p:cBhvr>
                                        <p:cTn id="34" dur="500" fill="hold"/>
                                        <p:tgtEl>
                                          <p:spTgt spid="60">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6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60" grpId="1"/>
    </p:bldLst>
  </p:timing>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5" name="Shape 205"/>
          <p:cNvSpPr/>
          <p:nvPr>
            <p:ph type="title"/>
          </p:nvPr>
        </p:nvSpPr>
        <p:spPr>
          <a:xfrm>
            <a:off x="457200" y="274638"/>
            <a:ext cx="8229600" cy="1143001"/>
          </a:xfrm>
          <a:prstGeom prst="rect">
            <a:avLst/>
          </a:prstGeom>
        </p:spPr>
        <p:txBody>
          <a:bodyPr/>
          <a:lstStyle>
            <a:lvl1pPr>
              <a:defRPr b="1" sz="6000"/>
            </a:lvl1pPr>
          </a:lstStyle>
          <a:p>
            <a:pPr lvl="0">
              <a:defRPr b="0" sz="1800"/>
            </a:pPr>
            <a:r>
              <a:rPr b="1" sz="6000"/>
              <a:t>Candy, Candy, Candy</a:t>
            </a:r>
          </a:p>
        </p:txBody>
      </p:sp>
      <p:sp>
        <p:nvSpPr>
          <p:cNvPr id="206" name="Shape 206"/>
          <p:cNvSpPr/>
          <p:nvPr>
            <p:ph type="body" idx="1"/>
          </p:nvPr>
        </p:nvSpPr>
        <p:spPr>
          <a:xfrm>
            <a:off x="457200" y="1600200"/>
            <a:ext cx="8229600" cy="4525963"/>
          </a:xfrm>
          <a:prstGeom prst="rect">
            <a:avLst/>
          </a:prstGeom>
        </p:spPr>
        <p:txBody>
          <a:bodyPr/>
          <a:lstStyle>
            <a:lvl1pPr marL="514350" indent="-514350">
              <a:spcBef>
                <a:spcPts val="600"/>
              </a:spcBef>
              <a:buSzTx/>
              <a:buNone/>
              <a:defRPr sz="2800"/>
            </a:lvl1pPr>
          </a:lstStyle>
          <a:p>
            <a:pPr lvl="0">
              <a:defRPr sz="1800"/>
            </a:pPr>
            <a:r>
              <a:rPr sz="2800"/>
              <a:t>To record the information in this problem, record on a chart called a matrix.  Write down the children’s names in the boxes on the side, and the three kinds of candy in the boxes on the top.</a:t>
            </a:r>
          </a:p>
        </p:txBody>
      </p:sp>
      <p:graphicFrame>
        <p:nvGraphicFramePr>
          <p:cNvPr id="207" name="Table 207"/>
          <p:cNvGraphicFramePr/>
          <p:nvPr/>
        </p:nvGraphicFramePr>
        <p:xfrm>
          <a:off x="914400" y="3505200"/>
          <a:ext cx="7010400" cy="3048000"/>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752600"/>
                <a:gridCol w="1752600"/>
                <a:gridCol w="1752600"/>
                <a:gridCol w="1752600"/>
              </a:tblGrid>
              <a:tr h="762000">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Choc. Bars</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Taffy</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Lollipops</a:t>
                      </a:r>
                    </a:p>
                  </a:txBody>
                  <a:tcPr marL="45720" marR="45720" marT="45720" marB="45720" anchor="t" anchorCtr="0" horzOverflow="overflow"/>
                </a:tc>
              </a:tr>
              <a:tr h="762000">
                <a:tc>
                  <a:txBody>
                    <a:bodyPr/>
                    <a:lstStyle/>
                    <a:p>
                      <a:pPr lvl="0" algn="l">
                        <a:defRPr b="0" i="0" sz="1800"/>
                      </a:pPr>
                      <a:r>
                        <a:rPr b="1" i="1"/>
                        <a:t>Tina</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r>
              <a:tr h="762000">
                <a:tc>
                  <a:txBody>
                    <a:bodyPr/>
                    <a:lstStyle/>
                    <a:p>
                      <a:pPr lvl="0" algn="l">
                        <a:defRPr b="0" i="0" sz="1800"/>
                      </a:pPr>
                      <a:r>
                        <a:rPr b="1" i="1"/>
                        <a:t>Kathy</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r>
              <a:tr h="762000">
                <a:tc>
                  <a:txBody>
                    <a:bodyPr/>
                    <a:lstStyle/>
                    <a:p>
                      <a:pPr lvl="0" algn="l">
                        <a:defRPr b="0" i="0" sz="1800"/>
                      </a:pPr>
                      <a:r>
                        <a:rPr b="1" i="1"/>
                        <a:t>Jake</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r>
            </a:tbl>
          </a:graphicData>
        </a:graphic>
      </p:graphicFrame>
    </p:spTree>
  </p:cSld>
  <p:clrMapOvr>
    <a:masterClrMapping/>
  </p:clrMapOvr>
  <p:transition spd="med" advClick="1"/>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title"/>
          </p:nvPr>
        </p:nvSpPr>
        <p:spPr>
          <a:xfrm>
            <a:off x="457200" y="274638"/>
            <a:ext cx="8229600" cy="1143001"/>
          </a:xfrm>
          <a:prstGeom prst="rect">
            <a:avLst/>
          </a:prstGeom>
        </p:spPr>
        <p:txBody>
          <a:bodyPr/>
          <a:lstStyle>
            <a:lvl1pPr>
              <a:defRPr b="1" sz="6000"/>
            </a:lvl1pPr>
          </a:lstStyle>
          <a:p>
            <a:pPr lvl="0">
              <a:defRPr b="0" sz="1800"/>
            </a:pPr>
            <a:r>
              <a:rPr b="1" sz="6000"/>
              <a:t>Candy, Candy, Candy</a:t>
            </a:r>
          </a:p>
        </p:txBody>
      </p:sp>
      <p:sp>
        <p:nvSpPr>
          <p:cNvPr id="210" name="Shape 210"/>
          <p:cNvSpPr/>
          <p:nvPr>
            <p:ph type="body" idx="1"/>
          </p:nvPr>
        </p:nvSpPr>
        <p:spPr>
          <a:xfrm>
            <a:off x="457200" y="1600200"/>
            <a:ext cx="8229600" cy="5029200"/>
          </a:xfrm>
          <a:prstGeom prst="rect">
            <a:avLst/>
          </a:prstGeom>
        </p:spPr>
        <p:txBody>
          <a:bodyPr/>
          <a:lstStyle>
            <a:lvl1pPr marL="514350" indent="-514350">
              <a:spcBef>
                <a:spcPts val="600"/>
              </a:spcBef>
              <a:buSzTx/>
              <a:buNone/>
              <a:defRPr sz="2800"/>
            </a:lvl1pPr>
          </a:lstStyle>
          <a:p>
            <a:pPr lvl="0">
              <a:defRPr sz="1800"/>
            </a:pPr>
            <a:r>
              <a:rPr sz="2800"/>
              <a:t>Write Yes where Kathy and taffy meet.  The mark X in the other two boxes next to Kathy’s name.  Finally, mark X where Tina and taffy meet and where Jake and taffy meet.</a:t>
            </a:r>
          </a:p>
        </p:txBody>
      </p:sp>
      <p:graphicFrame>
        <p:nvGraphicFramePr>
          <p:cNvPr id="211" name="Table 211"/>
          <p:cNvGraphicFramePr/>
          <p:nvPr/>
        </p:nvGraphicFramePr>
        <p:xfrm>
          <a:off x="990600" y="3429000"/>
          <a:ext cx="7010400" cy="3048000"/>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752600"/>
                <a:gridCol w="1752600"/>
                <a:gridCol w="1752600"/>
                <a:gridCol w="1752600"/>
              </a:tblGrid>
              <a:tr h="762000">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Choc. Bars</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Taffy</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Lollipops</a:t>
                      </a:r>
                    </a:p>
                  </a:txBody>
                  <a:tcPr marL="45720" marR="45720" marT="45720" marB="45720" anchor="t" anchorCtr="0" horzOverflow="overflow"/>
                </a:tc>
              </a:tr>
              <a:tr h="762000">
                <a:tc>
                  <a:txBody>
                    <a:bodyPr/>
                    <a:lstStyle/>
                    <a:p>
                      <a:pPr lvl="0" algn="l">
                        <a:defRPr b="0" i="0" sz="1800"/>
                      </a:pPr>
                      <a:r>
                        <a:rPr b="1" i="1"/>
                        <a:t>Tina</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r>
              <a:tr h="762000">
                <a:tc>
                  <a:txBody>
                    <a:bodyPr/>
                    <a:lstStyle/>
                    <a:p>
                      <a:pPr lvl="0" algn="l">
                        <a:defRPr b="0" i="0" sz="1800"/>
                      </a:pPr>
                      <a:r>
                        <a:rPr b="1" i="1"/>
                        <a:t>Kathy</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Yes</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r>
              <a:tr h="762000">
                <a:tc>
                  <a:txBody>
                    <a:bodyPr/>
                    <a:lstStyle/>
                    <a:p>
                      <a:pPr lvl="0" algn="l">
                        <a:defRPr b="0" i="0" sz="1800"/>
                      </a:pPr>
                      <a:r>
                        <a:rPr b="1" i="1"/>
                        <a:t>Jake</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r>
            </a:tbl>
          </a:graphicData>
        </a:graphic>
      </p:graphicFrame>
    </p:spTree>
  </p:cSld>
  <p:clrMapOvr>
    <a:masterClrMapping/>
  </p:clrMapOvr>
  <p:transition spd="med" advClick="1"/>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3" name="Shape 213"/>
          <p:cNvSpPr/>
          <p:nvPr>
            <p:ph type="title"/>
          </p:nvPr>
        </p:nvSpPr>
        <p:spPr>
          <a:xfrm>
            <a:off x="457200" y="274638"/>
            <a:ext cx="8229600" cy="1143001"/>
          </a:xfrm>
          <a:prstGeom prst="rect">
            <a:avLst/>
          </a:prstGeom>
        </p:spPr>
        <p:txBody>
          <a:bodyPr/>
          <a:lstStyle>
            <a:lvl1pPr>
              <a:defRPr b="1" sz="6000"/>
            </a:lvl1pPr>
          </a:lstStyle>
          <a:p>
            <a:pPr lvl="0">
              <a:defRPr b="0" sz="1800"/>
            </a:pPr>
            <a:r>
              <a:rPr b="1" sz="6000"/>
              <a:t>Candy, Candy, Candy</a:t>
            </a:r>
          </a:p>
        </p:txBody>
      </p:sp>
      <p:sp>
        <p:nvSpPr>
          <p:cNvPr id="214" name="Shape 214"/>
          <p:cNvSpPr/>
          <p:nvPr>
            <p:ph type="body" idx="1"/>
          </p:nvPr>
        </p:nvSpPr>
        <p:spPr>
          <a:xfrm>
            <a:off x="457200" y="1600200"/>
            <a:ext cx="8229600" cy="5029200"/>
          </a:xfrm>
          <a:prstGeom prst="rect">
            <a:avLst/>
          </a:prstGeom>
        </p:spPr>
        <p:txBody>
          <a:bodyPr/>
          <a:lstStyle>
            <a:lvl1pPr marL="514350" indent="-514350">
              <a:spcBef>
                <a:spcPts val="500"/>
              </a:spcBef>
              <a:buSzTx/>
              <a:buNone/>
              <a:defRPr sz="2400"/>
            </a:lvl1pPr>
          </a:lstStyle>
          <a:p>
            <a:pPr lvl="0">
              <a:defRPr sz="1800"/>
            </a:pPr>
            <a:r>
              <a:rPr sz="2400"/>
              <a:t>Mark X in the box where Jake and lollipops meet.  Now you can see that there’s only one space left next to Tina’s name—lollipops.  Mark that Yes. And there’s only one space left next to Jake’s name– chocolate bars.  Mark that box Yes.</a:t>
            </a:r>
          </a:p>
        </p:txBody>
      </p:sp>
      <p:graphicFrame>
        <p:nvGraphicFramePr>
          <p:cNvPr id="215" name="Table 215"/>
          <p:cNvGraphicFramePr/>
          <p:nvPr/>
        </p:nvGraphicFramePr>
        <p:xfrm>
          <a:off x="838200" y="3505200"/>
          <a:ext cx="7010400" cy="3048000"/>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752600"/>
                <a:gridCol w="1752600"/>
                <a:gridCol w="1752600"/>
                <a:gridCol w="1752600"/>
              </a:tblGrid>
              <a:tr h="762000">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Choc. Bars</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Taffy</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Lollipops</a:t>
                      </a:r>
                    </a:p>
                  </a:txBody>
                  <a:tcPr marL="45720" marR="45720" marT="45720" marB="45720" anchor="t" anchorCtr="0" horzOverflow="overflow"/>
                </a:tc>
              </a:tr>
              <a:tr h="762000">
                <a:tc>
                  <a:txBody>
                    <a:bodyPr/>
                    <a:lstStyle/>
                    <a:p>
                      <a:pPr lvl="0" algn="l">
                        <a:defRPr b="0" i="0" sz="1800"/>
                      </a:pPr>
                      <a:r>
                        <a:rPr b="1" i="1"/>
                        <a:t>Tina</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Yes</a:t>
                      </a:r>
                    </a:p>
                  </a:txBody>
                  <a:tcPr marL="45720" marR="45720" marT="45720" marB="45720" anchor="t" anchorCtr="0" horzOverflow="overflow"/>
                </a:tc>
              </a:tr>
              <a:tr h="762000">
                <a:tc>
                  <a:txBody>
                    <a:bodyPr/>
                    <a:lstStyle/>
                    <a:p>
                      <a:pPr lvl="0" algn="l">
                        <a:defRPr b="0" i="0" sz="1800"/>
                      </a:pPr>
                      <a:r>
                        <a:rPr b="1" i="1"/>
                        <a:t>Kathy</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Yes</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r>
              <a:tr h="762000">
                <a:tc>
                  <a:txBody>
                    <a:bodyPr/>
                    <a:lstStyle/>
                    <a:p>
                      <a:pPr lvl="0" algn="l">
                        <a:defRPr b="0" i="0" sz="1800"/>
                      </a:pPr>
                      <a:r>
                        <a:rPr b="1" i="1"/>
                        <a:t>Jake</a:t>
                      </a:r>
                    </a:p>
                  </a:txBody>
                  <a:tcPr marL="45720" marR="45720" marT="45720" marB="45720" anchor="t" anchorCtr="0" horzOverflow="overflow"/>
                </a:tc>
                <a:tc>
                  <a:txBody>
                    <a:bodyPr/>
                    <a:lstStyle/>
                    <a:p>
                      <a:pPr lvl="0" algn="l">
                        <a:defRPr b="0" i="0" sz="1800"/>
                      </a:pPr>
                      <a:r>
                        <a:rPr b="1" i="1"/>
                        <a:t>Yes</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r>
            </a:tbl>
          </a:graphicData>
        </a:graphic>
      </p:graphicFrame>
    </p:spTree>
  </p:cSld>
  <p:clrMapOvr>
    <a:masterClrMapping/>
  </p:clrMapOvr>
  <p:transition spd="med" advClick="1"/>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ph type="title"/>
          </p:nvPr>
        </p:nvSpPr>
        <p:spPr>
          <a:xfrm>
            <a:off x="457200" y="274638"/>
            <a:ext cx="8229600" cy="1143001"/>
          </a:xfrm>
          <a:prstGeom prst="rect">
            <a:avLst/>
          </a:prstGeom>
        </p:spPr>
        <p:txBody>
          <a:bodyPr/>
          <a:lstStyle>
            <a:lvl1pPr>
              <a:defRPr b="1" sz="6000"/>
            </a:lvl1pPr>
          </a:lstStyle>
          <a:p>
            <a:pPr lvl="0">
              <a:defRPr b="0" sz="1800"/>
            </a:pPr>
            <a:r>
              <a:rPr b="1" sz="6000"/>
              <a:t>Candy, Candy, Candy</a:t>
            </a:r>
          </a:p>
        </p:txBody>
      </p:sp>
      <p:sp>
        <p:nvSpPr>
          <p:cNvPr id="218" name="Shape 218"/>
          <p:cNvSpPr/>
          <p:nvPr>
            <p:ph type="body" idx="1"/>
          </p:nvPr>
        </p:nvSpPr>
        <p:spPr>
          <a:prstGeom prst="rect">
            <a:avLst/>
          </a:prstGeom>
        </p:spPr>
        <p:txBody>
          <a:bodyPr/>
          <a:lstStyle/>
          <a:p>
            <a:pPr lvl="0" marL="514350" indent="-514350">
              <a:spcBef>
                <a:spcPts val="900"/>
              </a:spcBef>
              <a:buSzTx/>
              <a:buNone/>
              <a:defRPr sz="1800"/>
            </a:pPr>
            <a:r>
              <a:rPr b="1" sz="4000"/>
              <a:t>    </a:t>
            </a:r>
            <a:endParaRPr b="1" sz="4000"/>
          </a:p>
          <a:p>
            <a:pPr lvl="0" marL="514350" indent="-514350">
              <a:spcBef>
                <a:spcPts val="900"/>
              </a:spcBef>
              <a:buSzTx/>
              <a:buNone/>
              <a:defRPr sz="1800"/>
            </a:pPr>
            <a:r>
              <a:rPr b="1" sz="4000"/>
              <a:t>    The matrix logic problem is solved.</a:t>
            </a:r>
          </a:p>
        </p:txBody>
      </p:sp>
      <p:graphicFrame>
        <p:nvGraphicFramePr>
          <p:cNvPr id="219" name="Table 219"/>
          <p:cNvGraphicFramePr/>
          <p:nvPr/>
        </p:nvGraphicFramePr>
        <p:xfrm>
          <a:off x="762000" y="3505200"/>
          <a:ext cx="7391400" cy="3048000"/>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847850"/>
                <a:gridCol w="1847850"/>
                <a:gridCol w="1847850"/>
                <a:gridCol w="1847850"/>
              </a:tblGrid>
              <a:tr h="762000">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Choc. Bars</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Taffy</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Lollipops</a:t>
                      </a:r>
                    </a:p>
                  </a:txBody>
                  <a:tcPr marL="45720" marR="45720" marT="45720" marB="45720" anchor="t" anchorCtr="0" horzOverflow="overflow"/>
                </a:tc>
              </a:tr>
              <a:tr h="762000">
                <a:tc>
                  <a:txBody>
                    <a:bodyPr/>
                    <a:lstStyle/>
                    <a:p>
                      <a:pPr lvl="0" algn="l">
                        <a:defRPr b="0" i="0" sz="1800"/>
                      </a:pPr>
                      <a:r>
                        <a:rPr b="1" i="1"/>
                        <a:t>Tina</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Yes</a:t>
                      </a:r>
                    </a:p>
                  </a:txBody>
                  <a:tcPr marL="45720" marR="45720" marT="45720" marB="45720" anchor="t" anchorCtr="0" horzOverflow="overflow"/>
                </a:tc>
              </a:tr>
              <a:tr h="762000">
                <a:tc>
                  <a:txBody>
                    <a:bodyPr/>
                    <a:lstStyle/>
                    <a:p>
                      <a:pPr lvl="0" algn="l">
                        <a:defRPr b="0" i="0" sz="1800"/>
                      </a:pPr>
                      <a:r>
                        <a:rPr b="1" i="1"/>
                        <a:t>Kathy</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yes</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r>
              <a:tr h="762000">
                <a:tc>
                  <a:txBody>
                    <a:bodyPr/>
                    <a:lstStyle/>
                    <a:p>
                      <a:pPr lvl="0" algn="l">
                        <a:defRPr b="0" i="0" sz="1800"/>
                      </a:pPr>
                      <a:r>
                        <a:rPr b="1" i="1"/>
                        <a:t>Jake</a:t>
                      </a:r>
                    </a:p>
                  </a:txBody>
                  <a:tcPr marL="45720" marR="45720" marT="45720" marB="45720" anchor="t" anchorCtr="0" horzOverflow="overflow"/>
                </a:tc>
                <a:tc>
                  <a:txBody>
                    <a:bodyPr/>
                    <a:lstStyle/>
                    <a:p>
                      <a:pPr lvl="0" algn="l">
                        <a:defRPr b="0" i="0" sz="1800"/>
                      </a:pPr>
                      <a:r>
                        <a:rPr b="1" i="1"/>
                        <a:t>Yes</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r>
            </a:tbl>
          </a:graphicData>
        </a:graphic>
      </p:graphicFrame>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5" grpId="1" fill="hold">
                                  <p:stCondLst>
                                    <p:cond delay="0"/>
                                  </p:stCondLst>
                                  <p:iterate type="el" backwards="0">
                                    <p:tmAbs val="0"/>
                                  </p:iterate>
                                  <p:childTnLst>
                                    <p:set>
                                      <p:cBhvr>
                                        <p:cTn id="6" fill="hold"/>
                                        <p:tgtEl>
                                          <p:spTgt spid="218">
                                            <p:bg/>
                                          </p:spTgt>
                                        </p:tgtEl>
                                        <p:attrNameLst>
                                          <p:attrName>style.visibility</p:attrName>
                                        </p:attrNameLst>
                                      </p:cBhvr>
                                      <p:to>
                                        <p:strVal val="visible"/>
                                      </p:to>
                                    </p:set>
                                    <p:anim calcmode="lin" valueType="num">
                                      <p:cBhvr>
                                        <p:cTn id="7" dur="2000" fill="hold"/>
                                        <p:tgtEl>
                                          <p:spTgt spid="218">
                                            <p:bg/>
                                          </p:spTgt>
                                        </p:tgtEl>
                                        <p:attrNameLst>
                                          <p:attrName>ppt_w</p:attrName>
                                        </p:attrNameLst>
                                      </p:cBhvr>
                                      <p:tavLst>
                                        <p:tav tm="0">
                                          <p:val>
                                            <p:fltVal val="0"/>
                                          </p:val>
                                        </p:tav>
                                        <p:tav tm="100000">
                                          <p:val>
                                            <p:strVal val="#ppt_w"/>
                                          </p:val>
                                        </p:tav>
                                      </p:tavLst>
                                    </p:anim>
                                    <p:anim calcmode="lin" valueType="num">
                                      <p:cBhvr>
                                        <p:cTn id="8" dur="2000" fill="hold"/>
                                        <p:tgtEl>
                                          <p:spTgt spid="218">
                                            <p:bg/>
                                          </p:spTgt>
                                        </p:tgtEl>
                                        <p:attrNameLst>
                                          <p:attrName>ppt_h</p:attrName>
                                        </p:attrNameLst>
                                      </p:cBhvr>
                                      <p:tavLst>
                                        <p:tav tm="0">
                                          <p:val>
                                            <p:fltVal val="0"/>
                                          </p:val>
                                        </p:tav>
                                        <p:tav tm="100000">
                                          <p:val>
                                            <p:strVal val="#ppt_h"/>
                                          </p:val>
                                        </p:tav>
                                      </p:tavLst>
                                    </p:anim>
                                    <p:anim calcmode="lin" valueType="num">
                                      <p:cBhvr>
                                        <p:cTn id="9" dur="2000" fill="hold"/>
                                        <p:tgtEl>
                                          <p:spTgt spid="218">
                                            <p:bg/>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18">
                                            <p:bg/>
                                          </p:spTgt>
                                        </p:tgtEl>
                                        <p:attrNameLst>
                                          <p:attrName>ppt_y</p:attrName>
                                        </p:attrNameLst>
                                      </p:cBhvr>
                                      <p:tavLst>
                                        <p:tav tm="0" fmla="#ppt_y+(sin(-2*pi*(1-$))*-#ppt_x+cos(-2*pi*(1-$))*(1-#ppt_y))*(1-$)">
                                          <p:val>
                                            <p:fltVal val="0"/>
                                          </p:val>
                                        </p:tav>
                                        <p:tav tm="100000">
                                          <p:val>
                                            <p:fltVal val="1"/>
                                          </p:val>
                                        </p:tav>
                                      </p:tavLst>
                                    </p:anim>
                                  </p:childTnLst>
                                </p:cTn>
                              </p:par>
                              <p:par>
                                <p:cTn id="11" presetClass="entr" presetSubtype="0" presetID="15" grpId="1" fill="hold">
                                  <p:stCondLst>
                                    <p:cond delay="0"/>
                                  </p:stCondLst>
                                  <p:iterate type="el" backwards="0">
                                    <p:tmAbs val="0"/>
                                  </p:iterate>
                                  <p:childTnLst>
                                    <p:set>
                                      <p:cBhvr>
                                        <p:cTn id="12" fill="hold"/>
                                        <p:tgtEl>
                                          <p:spTgt spid="218">
                                            <p:txEl>
                                              <p:pRg st="0" end="0"/>
                                            </p:txEl>
                                          </p:spTgt>
                                        </p:tgtEl>
                                        <p:attrNameLst>
                                          <p:attrName>style.visibility</p:attrName>
                                        </p:attrNameLst>
                                      </p:cBhvr>
                                      <p:to>
                                        <p:strVal val="visible"/>
                                      </p:to>
                                    </p:set>
                                    <p:anim calcmode="lin" valueType="num">
                                      <p:cBhvr>
                                        <p:cTn id="13" dur="2000" fill="hold"/>
                                        <p:tgtEl>
                                          <p:spTgt spid="218">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218">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21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21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nodeType="clickEffect" presetClass="entr" presetSubtype="0" presetID="15" grpId="1" fill="hold">
                                  <p:stCondLst>
                                    <p:cond delay="0"/>
                                  </p:stCondLst>
                                  <p:iterate type="el" backwards="0">
                                    <p:tmAbs val="0"/>
                                  </p:iterate>
                                  <p:childTnLst>
                                    <p:set>
                                      <p:cBhvr>
                                        <p:cTn id="20" fill="hold"/>
                                        <p:tgtEl>
                                          <p:spTgt spid="218">
                                            <p:txEl>
                                              <p:pRg st="1" end="1"/>
                                            </p:txEl>
                                          </p:spTgt>
                                        </p:tgtEl>
                                        <p:attrNameLst>
                                          <p:attrName>style.visibility</p:attrName>
                                        </p:attrNameLst>
                                      </p:cBhvr>
                                      <p:to>
                                        <p:strVal val="visible"/>
                                      </p:to>
                                    </p:set>
                                    <p:anim calcmode="lin" valueType="num">
                                      <p:cBhvr>
                                        <p:cTn id="21" dur="2000" fill="hold"/>
                                        <p:tgtEl>
                                          <p:spTgt spid="218">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218">
                                            <p:txEl>
                                              <p:pRg st="1" end="1"/>
                                            </p:txEl>
                                          </p:spTgt>
                                        </p:tgtEl>
                                        <p:attrNameLst>
                                          <p:attrName>ppt_h</p:attrName>
                                        </p:attrNameLst>
                                      </p:cBhvr>
                                      <p:tavLst>
                                        <p:tav tm="0">
                                          <p:val>
                                            <p:fltVal val="0"/>
                                          </p:val>
                                        </p:tav>
                                        <p:tav tm="100000">
                                          <p:val>
                                            <p:strVal val="#ppt_h"/>
                                          </p:val>
                                        </p:tav>
                                      </p:tavLst>
                                    </p:anim>
                                    <p:anim calcmode="lin" valueType="num">
                                      <p:cBhvr>
                                        <p:cTn id="23" dur="2000" fill="hold"/>
                                        <p:tgtEl>
                                          <p:spTgt spid="218">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2000" fill="hold"/>
                                        <p:tgtEl>
                                          <p:spTgt spid="218">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18" grpId="1"/>
    </p:bldLst>
  </p:timing>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Shape 221"/>
          <p:cNvSpPr/>
          <p:nvPr>
            <p:ph type="title"/>
          </p:nvPr>
        </p:nvSpPr>
        <p:spPr>
          <a:xfrm>
            <a:off x="457200" y="274638"/>
            <a:ext cx="8229600" cy="868363"/>
          </a:xfrm>
          <a:prstGeom prst="rect">
            <a:avLst/>
          </a:prstGeom>
        </p:spPr>
        <p:txBody>
          <a:bodyPr/>
          <a:lstStyle>
            <a:lvl1pPr defTabSz="868680">
              <a:defRPr b="1" sz="5130"/>
            </a:lvl1pPr>
          </a:lstStyle>
          <a:p>
            <a:pPr lvl="0">
              <a:defRPr b="0" sz="1800"/>
            </a:pPr>
            <a:r>
              <a:rPr b="1" sz="5130"/>
              <a:t>Flowers</a:t>
            </a:r>
          </a:p>
        </p:txBody>
      </p:sp>
      <p:sp>
        <p:nvSpPr>
          <p:cNvPr id="222" name="Shape 222"/>
          <p:cNvSpPr/>
          <p:nvPr>
            <p:ph type="body" idx="1"/>
          </p:nvPr>
        </p:nvSpPr>
        <p:spPr>
          <a:xfrm>
            <a:off x="457200" y="1219200"/>
            <a:ext cx="8229600" cy="5638800"/>
          </a:xfrm>
          <a:prstGeom prst="rect">
            <a:avLst/>
          </a:prstGeom>
        </p:spPr>
        <p:txBody>
          <a:bodyPr/>
          <a:lstStyle/>
          <a:p>
            <a:pPr lvl="0" marL="514350" indent="-514350">
              <a:spcBef>
                <a:spcPts val="400"/>
              </a:spcBef>
              <a:buSzTx/>
              <a:buNone/>
              <a:defRPr sz="1800"/>
            </a:pPr>
            <a:r>
              <a:rPr sz="2000"/>
              <a:t>Karen, Derek, Fay, Tanya, and Scott each have a special favorite flower.  No two of them have the same favorite.  Which person matches which flower?</a:t>
            </a:r>
            <a:endParaRPr sz="2000"/>
          </a:p>
          <a:p>
            <a:pPr lvl="0" marL="385762" indent="-385762">
              <a:spcBef>
                <a:spcPts val="500"/>
              </a:spcBef>
              <a:buFontTx/>
              <a:buAutoNum type="arabicPeriod" startAt="1"/>
              <a:defRPr sz="1800"/>
            </a:pPr>
            <a:r>
              <a:rPr sz="2400"/>
              <a:t>Karen’s favorite is not the tulip.</a:t>
            </a:r>
            <a:endParaRPr sz="2400"/>
          </a:p>
          <a:p>
            <a:pPr lvl="0" marL="385762" indent="-385762">
              <a:spcBef>
                <a:spcPts val="500"/>
              </a:spcBef>
              <a:buFontTx/>
              <a:buAutoNum type="arabicPeriod" startAt="1"/>
              <a:defRPr sz="1800"/>
            </a:pPr>
            <a:r>
              <a:rPr sz="2400"/>
              <a:t>Derek hates tulips and roses.</a:t>
            </a:r>
            <a:endParaRPr sz="2400"/>
          </a:p>
          <a:p>
            <a:pPr lvl="0" marL="385762" indent="-385762">
              <a:spcBef>
                <a:spcPts val="500"/>
              </a:spcBef>
              <a:buFontTx/>
              <a:buAutoNum type="arabicPeriod" startAt="1"/>
              <a:defRPr sz="1800"/>
            </a:pPr>
            <a:r>
              <a:rPr sz="2400"/>
              <a:t>Someone really likes daisies.</a:t>
            </a:r>
            <a:endParaRPr sz="2400"/>
          </a:p>
          <a:p>
            <a:pPr lvl="0" marL="385762" indent="-385762">
              <a:spcBef>
                <a:spcPts val="500"/>
              </a:spcBef>
              <a:buFontTx/>
              <a:buAutoNum type="arabicPeriod" startAt="1"/>
              <a:defRPr sz="1800"/>
            </a:pPr>
            <a:r>
              <a:rPr sz="2400"/>
              <a:t>Fay likes violets.</a:t>
            </a:r>
            <a:endParaRPr sz="2400"/>
          </a:p>
          <a:p>
            <a:pPr lvl="0" marL="385762" indent="-385762">
              <a:spcBef>
                <a:spcPts val="500"/>
              </a:spcBef>
              <a:buFontTx/>
              <a:buAutoNum type="arabicPeriod" startAt="1"/>
              <a:defRPr sz="1800"/>
            </a:pPr>
            <a:r>
              <a:rPr sz="2400"/>
              <a:t>Tanya is allergic to carnations.</a:t>
            </a:r>
            <a:endParaRPr sz="2400"/>
          </a:p>
          <a:p>
            <a:pPr lvl="0" marL="385762" indent="-385762">
              <a:spcBef>
                <a:spcPts val="500"/>
              </a:spcBef>
              <a:buFontTx/>
              <a:buAutoNum type="arabicPeriod" startAt="1"/>
              <a:defRPr sz="1800"/>
            </a:pPr>
            <a:r>
              <a:rPr sz="2400"/>
              <a:t>Scott likes the flower to which Tanya is allergic</a:t>
            </a:r>
          </a:p>
        </p:txBody>
      </p:sp>
      <p:graphicFrame>
        <p:nvGraphicFramePr>
          <p:cNvPr id="223" name="Table 223"/>
          <p:cNvGraphicFramePr/>
          <p:nvPr/>
        </p:nvGraphicFramePr>
        <p:xfrm>
          <a:off x="838200" y="5090159"/>
          <a:ext cx="7010400" cy="1569741"/>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168400"/>
                <a:gridCol w="1168400"/>
                <a:gridCol w="1168400"/>
                <a:gridCol w="1168400"/>
                <a:gridCol w="1168400"/>
                <a:gridCol w="1168400"/>
              </a:tblGrid>
              <a:tr h="365760">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r>
              <a:tr h="365760">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r>
              <a:tr h="365760">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r>
              <a:tr h="365760">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c>
                  <a:txBody>
                    <a:bodyPr/>
                    <a:lstStyle/>
                    <a:p>
                      <a:pPr lvl="0" algn="l">
                        <a:defRPr b="0" i="0" sz="1800"/>
                      </a:pPr>
                      <a:r>
                        <a:rPr b="1" i="1"/>
                        <a:t/>
                      </a:r>
                    </a:p>
                  </a:txBody>
                  <a:tcPr marL="45720" marR="45720" marT="45720" marB="45720" anchor="t" anchorCtr="0" horzOverflow="overflow"/>
                </a:tc>
              </a:tr>
            </a:tbl>
          </a:graphicData>
        </a:graphic>
      </p:graphicFrame>
    </p:spTree>
  </p:cSld>
  <p:clrMapOvr>
    <a:masterClrMapping/>
  </p:clrMapOvr>
  <p:transition spd="med" advClick="1"/>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ph type="title"/>
          </p:nvPr>
        </p:nvSpPr>
        <p:spPr>
          <a:xfrm>
            <a:off x="457200" y="274638"/>
            <a:ext cx="8229600" cy="868363"/>
          </a:xfrm>
          <a:prstGeom prst="rect">
            <a:avLst/>
          </a:prstGeom>
        </p:spPr>
        <p:txBody>
          <a:bodyPr/>
          <a:lstStyle>
            <a:lvl1pPr defTabSz="868680">
              <a:defRPr b="1" sz="5130"/>
            </a:lvl1pPr>
          </a:lstStyle>
          <a:p>
            <a:pPr lvl="0">
              <a:defRPr b="0" sz="1800"/>
            </a:pPr>
            <a:r>
              <a:rPr b="1" sz="5130"/>
              <a:t>Flowers</a:t>
            </a:r>
          </a:p>
        </p:txBody>
      </p:sp>
      <p:sp>
        <p:nvSpPr>
          <p:cNvPr id="226" name="Shape 226"/>
          <p:cNvSpPr/>
          <p:nvPr>
            <p:ph type="body" idx="1"/>
          </p:nvPr>
        </p:nvSpPr>
        <p:spPr>
          <a:xfrm>
            <a:off x="457200" y="1219200"/>
            <a:ext cx="8229600" cy="5638800"/>
          </a:xfrm>
          <a:prstGeom prst="rect">
            <a:avLst/>
          </a:prstGeom>
        </p:spPr>
        <p:txBody>
          <a:bodyPr/>
          <a:lstStyle/>
          <a:p>
            <a:pPr lvl="0" marL="514350" indent="-514350">
              <a:spcBef>
                <a:spcPts val="400"/>
              </a:spcBef>
              <a:buSzTx/>
              <a:buNone/>
              <a:defRPr sz="1800"/>
            </a:pPr>
            <a:r>
              <a:rPr sz="2000"/>
              <a:t>Karen, Derek, Fay, Tina, and Scott each have a special favorite flower.  No two of them have the same favorite.  Which person matches which flower?</a:t>
            </a:r>
            <a:endParaRPr sz="2000"/>
          </a:p>
          <a:p>
            <a:pPr lvl="0" marL="385762" indent="-385762">
              <a:spcBef>
                <a:spcPts val="500"/>
              </a:spcBef>
              <a:buFontTx/>
              <a:buAutoNum type="arabicPeriod" startAt="1"/>
              <a:defRPr sz="1800"/>
            </a:pPr>
            <a:r>
              <a:rPr sz="2400"/>
              <a:t>Karen’s favorite is not the tulip.</a:t>
            </a:r>
            <a:endParaRPr sz="2400"/>
          </a:p>
          <a:p>
            <a:pPr lvl="0" marL="385762" indent="-385762">
              <a:spcBef>
                <a:spcPts val="500"/>
              </a:spcBef>
              <a:buFontTx/>
              <a:buAutoNum type="arabicPeriod" startAt="1"/>
              <a:defRPr sz="1800"/>
            </a:pPr>
            <a:r>
              <a:rPr sz="2400"/>
              <a:t>Derek hates tulips and roses.</a:t>
            </a:r>
            <a:endParaRPr sz="2400"/>
          </a:p>
          <a:p>
            <a:pPr lvl="0" marL="385762" indent="-385762">
              <a:spcBef>
                <a:spcPts val="500"/>
              </a:spcBef>
              <a:buFontTx/>
              <a:buAutoNum type="arabicPeriod" startAt="1"/>
              <a:defRPr sz="1800"/>
            </a:pPr>
            <a:r>
              <a:rPr sz="2400"/>
              <a:t>Someone really likes daisies.</a:t>
            </a:r>
            <a:endParaRPr sz="2400"/>
          </a:p>
          <a:p>
            <a:pPr lvl="0" marL="385762" indent="-385762">
              <a:spcBef>
                <a:spcPts val="500"/>
              </a:spcBef>
              <a:buFontTx/>
              <a:buAutoNum type="arabicPeriod" startAt="1"/>
              <a:defRPr sz="1800"/>
            </a:pPr>
            <a:r>
              <a:rPr sz="2400"/>
              <a:t>Fay likes violets.</a:t>
            </a:r>
            <a:endParaRPr sz="2400"/>
          </a:p>
          <a:p>
            <a:pPr lvl="0" marL="385762" indent="-385762">
              <a:spcBef>
                <a:spcPts val="500"/>
              </a:spcBef>
              <a:buFontTx/>
              <a:buAutoNum type="arabicPeriod" startAt="1"/>
              <a:defRPr sz="1800"/>
            </a:pPr>
            <a:r>
              <a:rPr sz="2400"/>
              <a:t>Tina is allergic to carnations.</a:t>
            </a:r>
            <a:endParaRPr sz="2400"/>
          </a:p>
          <a:p>
            <a:pPr lvl="0" marL="385762" indent="-385762">
              <a:spcBef>
                <a:spcPts val="500"/>
              </a:spcBef>
              <a:buFontTx/>
              <a:buAutoNum type="arabicPeriod" startAt="1"/>
              <a:defRPr sz="1800"/>
            </a:pPr>
            <a:r>
              <a:rPr sz="2400"/>
              <a:t>Scott likes the flower to which Tanya is allergic</a:t>
            </a:r>
          </a:p>
        </p:txBody>
      </p:sp>
      <p:graphicFrame>
        <p:nvGraphicFramePr>
          <p:cNvPr id="227" name="Table 227"/>
          <p:cNvGraphicFramePr/>
          <p:nvPr/>
        </p:nvGraphicFramePr>
        <p:xfrm>
          <a:off x="762000" y="4511040"/>
          <a:ext cx="7010400" cy="2346961"/>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168400"/>
                <a:gridCol w="1168400"/>
                <a:gridCol w="1168400"/>
                <a:gridCol w="1168400"/>
                <a:gridCol w="1168400"/>
                <a:gridCol w="1168400"/>
              </a:tblGrid>
              <a:tr h="469392">
                <a:tc>
                  <a:txBody>
                    <a:bodyPr/>
                    <a:lstStyle/>
                    <a:p>
                      <a:pPr lvl="0" algn="l">
                        <a:defRPr b="0" i="0" sz="1800">
                          <a:solidFill>
                            <a:srgbClr val="000000"/>
                          </a:solidFill>
                        </a:defRPr>
                      </a:pPr>
                      <a:r>
                        <a:rPr b="1">
                          <a:solidFill>
                            <a:srgbClr val="FFFFFF"/>
                          </a:solidFill>
                        </a:rPr>
                        <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Roses</a:t>
                      </a:r>
                    </a:p>
                  </a:txBody>
                  <a:tcPr marL="45720" marR="45720" marT="45720" marB="45720" anchor="t" anchorCtr="0" horzOverflow="overflow"/>
                </a:tc>
                <a:tc>
                  <a:txBody>
                    <a:bodyPr/>
                    <a:lstStyle/>
                    <a:p>
                      <a:pPr lvl="0" algn="l">
                        <a:defRPr b="0" i="0" sz="1800">
                          <a:solidFill>
                            <a:srgbClr val="000000"/>
                          </a:solidFill>
                        </a:defRPr>
                      </a:pPr>
                      <a:r>
                        <a:rPr b="1" sz="1600">
                          <a:solidFill>
                            <a:srgbClr val="FFFFFF"/>
                          </a:solidFill>
                        </a:rPr>
                        <a:t>carnations</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violets</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tulips</a:t>
                      </a:r>
                    </a:p>
                  </a:txBody>
                  <a:tcPr marL="45720" marR="45720" marT="45720" marB="45720" anchor="t" anchorCtr="0" horzOverflow="overflow"/>
                </a:tc>
                <a:tc>
                  <a:txBody>
                    <a:bodyPr/>
                    <a:lstStyle/>
                    <a:p>
                      <a:pPr lvl="0" algn="l">
                        <a:defRPr b="0" i="0" sz="1800">
                          <a:solidFill>
                            <a:srgbClr val="000000"/>
                          </a:solidFill>
                        </a:defRPr>
                      </a:pPr>
                      <a:r>
                        <a:rPr b="1">
                          <a:solidFill>
                            <a:srgbClr val="FFFFFF"/>
                          </a:solidFill>
                        </a:rPr>
                        <a:t>daisies</a:t>
                      </a:r>
                    </a:p>
                  </a:txBody>
                  <a:tcPr marL="45720" marR="45720" marT="45720" marB="45720" anchor="t" anchorCtr="0" horzOverflow="overflow"/>
                </a:tc>
              </a:tr>
              <a:tr h="469392">
                <a:tc>
                  <a:txBody>
                    <a:bodyPr/>
                    <a:lstStyle/>
                    <a:p>
                      <a:pPr lvl="0" algn="l">
                        <a:defRPr b="0" i="0" sz="1800"/>
                      </a:pPr>
                      <a:r>
                        <a:rPr b="1" i="1"/>
                        <a:t>Karen</a:t>
                      </a:r>
                    </a:p>
                  </a:txBody>
                  <a:tcPr marL="45720" marR="45720" marT="45720" marB="45720" anchor="t" anchorCtr="0" horzOverflow="overflow"/>
                </a:tc>
                <a:tc>
                  <a:txBody>
                    <a:bodyPr/>
                    <a:lstStyle/>
                    <a:p>
                      <a:pPr lvl="0" algn="l">
                        <a:defRPr b="0" i="0" sz="1800"/>
                      </a:pPr>
                      <a:r>
                        <a:rPr b="1" i="1"/>
                        <a:t>Yes</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r>
              <a:tr h="469392">
                <a:tc>
                  <a:txBody>
                    <a:bodyPr/>
                    <a:lstStyle/>
                    <a:p>
                      <a:pPr lvl="0" algn="l">
                        <a:defRPr b="0" i="0" sz="1800"/>
                      </a:pPr>
                      <a:r>
                        <a:rPr b="1" i="1"/>
                        <a:t>Derek</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Yes</a:t>
                      </a:r>
                    </a:p>
                  </a:txBody>
                  <a:tcPr marL="45720" marR="45720" marT="45720" marB="45720" anchor="t" anchorCtr="0" horzOverflow="overflow"/>
                </a:tc>
              </a:tr>
              <a:tr h="469392">
                <a:tc>
                  <a:txBody>
                    <a:bodyPr/>
                    <a:lstStyle/>
                    <a:p>
                      <a:pPr lvl="0" algn="l">
                        <a:defRPr b="0" i="0" sz="1800"/>
                      </a:pPr>
                      <a:r>
                        <a:rPr b="1" i="1"/>
                        <a:t>Fay</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Yes</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r>
              <a:tr h="469392">
                <a:tc>
                  <a:txBody>
                    <a:bodyPr/>
                    <a:lstStyle/>
                    <a:p>
                      <a:pPr lvl="0" algn="l">
                        <a:defRPr b="0" i="0" sz="1800"/>
                      </a:pPr>
                      <a:r>
                        <a:rPr b="1" i="1"/>
                        <a:t>Tina</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c>
                  <a:txBody>
                    <a:bodyPr/>
                    <a:lstStyle/>
                    <a:p>
                      <a:pPr lvl="0" algn="l">
                        <a:defRPr b="0" i="0" sz="1800"/>
                      </a:pPr>
                      <a:r>
                        <a:rPr b="1" i="1"/>
                        <a:t>Yes</a:t>
                      </a:r>
                    </a:p>
                  </a:txBody>
                  <a:tcPr marL="45720" marR="45720" marT="45720" marB="45720" anchor="t" anchorCtr="0" horzOverflow="overflow"/>
                </a:tc>
                <a:tc>
                  <a:txBody>
                    <a:bodyPr/>
                    <a:lstStyle/>
                    <a:p>
                      <a:pPr lvl="0" algn="l">
                        <a:defRPr b="0" i="0" sz="1800"/>
                      </a:pPr>
                      <a:r>
                        <a:rPr b="1" i="1"/>
                        <a:t>X</a:t>
                      </a:r>
                    </a:p>
                  </a:txBody>
                  <a:tcPr marL="45720" marR="45720" marT="45720" marB="45720" anchor="t" anchorCtr="0" horzOverflow="overflow"/>
                </a:tc>
              </a:tr>
            </a:tbl>
          </a:graphicData>
        </a:graphic>
      </p:graphicFrame>
    </p:spTree>
  </p:cSld>
  <p:clrMapOvr>
    <a:masterClrMapping/>
  </p:clrMapOvr>
  <p:transition spd="med" advClick="1"/>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29" name="image7.png" descr="98503072"/>
          <p:cNvPicPr/>
          <p:nvPr/>
        </p:nvPicPr>
        <p:blipFill>
          <a:blip r:embed="rId2">
            <a:extLst/>
          </a:blip>
          <a:stretch>
            <a:fillRect/>
          </a:stretch>
        </p:blipFill>
        <p:spPr>
          <a:xfrm>
            <a:off x="0" y="0"/>
            <a:ext cx="9144000" cy="8172450"/>
          </a:xfrm>
          <a:prstGeom prst="rect">
            <a:avLst/>
          </a:prstGeom>
          <a:ln w="12700">
            <a:miter lim="400000"/>
          </a:ln>
        </p:spPr>
      </p:pic>
    </p:spTree>
  </p:cSld>
  <p:clrMapOvr>
    <a:masterClrMapping/>
  </p:clrMapOvr>
  <p:transition spd="med" advClick="1"/>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31" name="image7.png" descr="98503072"/>
          <p:cNvPicPr/>
          <p:nvPr/>
        </p:nvPicPr>
        <p:blipFill>
          <a:blip r:embed="rId2">
            <a:extLst/>
          </a:blip>
          <a:stretch>
            <a:fillRect/>
          </a:stretch>
        </p:blipFill>
        <p:spPr>
          <a:xfrm>
            <a:off x="0" y="0"/>
            <a:ext cx="9144000" cy="8172450"/>
          </a:xfrm>
          <a:prstGeom prst="rect">
            <a:avLst/>
          </a:prstGeom>
          <a:ln w="12700">
            <a:miter lim="400000"/>
          </a:ln>
        </p:spPr>
      </p:pic>
      <p:sp>
        <p:nvSpPr>
          <p:cNvPr id="232" name="Shape 232"/>
          <p:cNvSpPr/>
          <p:nvPr/>
        </p:nvSpPr>
        <p:spPr>
          <a:xfrm>
            <a:off x="2819400" y="3276599"/>
            <a:ext cx="4876800" cy="3025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X       X        X         X       O       X       X        X        X</a:t>
            </a:r>
          </a:p>
          <a:p>
            <a:pPr lvl="0"/>
            <a:r>
              <a:t>X                    X       X        X       X         X        X         X</a:t>
            </a:r>
          </a:p>
          <a:p>
            <a:pPr lvl="0"/>
          </a:p>
          <a:p>
            <a:pPr lvl="0"/>
            <a:r>
              <a:t>X           X	    X        X         X      X          X                X     </a:t>
            </a:r>
          </a:p>
          <a:p>
            <a:pPr lvl="0"/>
            <a:r>
              <a:t>     X    X	               X       X         X        X       X        X	</a:t>
            </a:r>
          </a:p>
          <a:p>
            <a:pPr lvl="0"/>
            <a:r>
              <a:t>    X          X    X         X       X                  X        X        X                                    </a:t>
            </a:r>
          </a:p>
        </p:txBody>
      </p:sp>
    </p:spTree>
  </p:cSld>
  <p:clrMapOvr>
    <a:masterClrMapping/>
  </p:clrMapOvr>
  <p:transition spd="med" advClick="1"/>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34" name="image8.png" descr="D35E798F"/>
          <p:cNvPicPr/>
          <p:nvPr/>
        </p:nvPicPr>
        <p:blipFill>
          <a:blip r:embed="rId2">
            <a:extLst/>
          </a:blip>
          <a:stretch>
            <a:fillRect/>
          </a:stretch>
        </p:blipFill>
        <p:spPr>
          <a:xfrm>
            <a:off x="0" y="0"/>
            <a:ext cx="9144000" cy="8172450"/>
          </a:xfrm>
          <a:prstGeom prst="rect">
            <a:avLst/>
          </a:prstGeom>
          <a:ln w="12700">
            <a:miter lim="400000"/>
          </a:ln>
        </p:spPr>
      </p:pic>
    </p:spTree>
  </p:cSld>
  <p:clrMapOvr>
    <a:masterClrMapping/>
  </p:clrMapOvr>
  <p:transition spd="med" advClick="1"/>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6" name="Shape 236"/>
          <p:cNvSpPr/>
          <p:nvPr/>
        </p:nvSpPr>
        <p:spPr>
          <a:xfrm>
            <a:off x="533401" y="761999"/>
            <a:ext cx="8229601" cy="967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000">
                <a:solidFill>
                  <a:srgbClr val="FF0000"/>
                </a:solidFill>
              </a:rPr>
              <a:t>Create an original matrix logic problem using the following information.  This </a:t>
            </a:r>
            <a:endParaRPr sz="2000">
              <a:solidFill>
                <a:srgbClr val="FF0000"/>
              </a:solidFill>
            </a:endParaRPr>
          </a:p>
          <a:p>
            <a:pPr lvl="0"/>
            <a:r>
              <a:rPr sz="2000">
                <a:solidFill>
                  <a:srgbClr val="FF0000"/>
                </a:solidFill>
              </a:rPr>
              <a:t>Assignment is due Thursday.</a:t>
            </a:r>
          </a:p>
        </p:txBody>
      </p:sp>
      <p:pic>
        <p:nvPicPr>
          <p:cNvPr id="237" name="image9.jpg" descr="3F426589"/>
          <p:cNvPicPr/>
          <p:nvPr/>
        </p:nvPicPr>
        <p:blipFill>
          <a:blip r:embed="rId2">
            <a:extLst/>
          </a:blip>
          <a:stretch>
            <a:fillRect/>
          </a:stretch>
        </p:blipFill>
        <p:spPr>
          <a:xfrm>
            <a:off x="0" y="0"/>
            <a:ext cx="9144000" cy="8181975"/>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body" idx="1"/>
          </p:nvPr>
        </p:nvSpPr>
        <p:spPr>
          <a:xfrm>
            <a:off x="457200" y="381000"/>
            <a:ext cx="8229600" cy="6477000"/>
          </a:xfrm>
          <a:prstGeom prst="rect">
            <a:avLst/>
          </a:prstGeom>
        </p:spPr>
        <p:txBody>
          <a:bodyPr/>
          <a:lstStyle/>
          <a:p>
            <a:pPr lvl="0">
              <a:defRPr sz="1800"/>
            </a:pPr>
            <a:r>
              <a:rPr sz="3200"/>
              <a:t>   The first line gives you one piece of information—all dogs are barking animals.</a:t>
            </a:r>
            <a:endParaRPr sz="3200"/>
          </a:p>
          <a:p>
            <a:pPr lvl="0">
              <a:defRPr sz="1800"/>
            </a:pPr>
            <a:r>
              <a:rPr sz="3200"/>
              <a:t>The second line gives you another piece of information—all poodles are dogs.  </a:t>
            </a:r>
            <a:endParaRPr sz="3200"/>
          </a:p>
          <a:p>
            <a:pPr lvl="0">
              <a:defRPr sz="1800"/>
            </a:pPr>
            <a:r>
              <a:rPr sz="3200"/>
              <a:t>Each of the first two statements in a syllogism is called a premise.</a:t>
            </a:r>
            <a:endParaRPr sz="3200"/>
          </a:p>
          <a:p>
            <a:pPr lvl="0">
              <a:defRPr sz="1800"/>
            </a:pPr>
            <a:r>
              <a:rPr sz="3200"/>
              <a:t>The information is put together to get the conclusion.</a:t>
            </a:r>
            <a:endParaRPr sz="3200"/>
          </a:p>
          <a:p>
            <a:pPr lvl="0">
              <a:defRPr sz="1800"/>
            </a:pPr>
            <a:r>
              <a:rPr sz="3200"/>
              <a:t>The conclusion is the third statement in a syllogism.</a:t>
            </a:r>
            <a:endParaRPr sz="3200"/>
          </a:p>
          <a:p>
            <a:pPr lvl="0">
              <a:defRPr sz="1800"/>
            </a:pPr>
            <a:r>
              <a:rPr sz="3200"/>
              <a:t>If the conclusion is supported by the information in the premises, it is valid.</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2">
                                            <p:bg/>
                                          </p:spTgt>
                                        </p:tgtEl>
                                        <p:attrNameLst>
                                          <p:attrName>style.visibility</p:attrName>
                                        </p:attrNameLst>
                                      </p:cBhvr>
                                      <p:to>
                                        <p:strVal val="visible"/>
                                      </p:to>
                                    </p:set>
                                    <p:anim calcmode="lin" valueType="num">
                                      <p:cBhvr>
                                        <p:cTn id="7" dur="500" fill="hold"/>
                                        <p:tgtEl>
                                          <p:spTgt spid="62">
                                            <p:bg/>
                                          </p:spTgt>
                                        </p:tgtEl>
                                        <p:attrNameLst>
                                          <p:attrName>ppt_x</p:attrName>
                                        </p:attrNameLst>
                                      </p:cBhvr>
                                      <p:tavLst>
                                        <p:tav tm="0">
                                          <p:val>
                                            <p:strVal val="#ppt_x"/>
                                          </p:val>
                                        </p:tav>
                                        <p:tav tm="100000">
                                          <p:val>
                                            <p:strVal val="#ppt_x"/>
                                          </p:val>
                                        </p:tav>
                                      </p:tavLst>
                                    </p:anim>
                                    <p:anim calcmode="lin" valueType="num">
                                      <p:cBhvr>
                                        <p:cTn id="8" dur="500" fill="hold"/>
                                        <p:tgtEl>
                                          <p:spTgt spid="62">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2">
                                            <p:txEl>
                                              <p:pRg st="0" end="0"/>
                                            </p:txEl>
                                          </p:spTgt>
                                        </p:tgtEl>
                                        <p:attrNameLst>
                                          <p:attrName>style.visibility</p:attrName>
                                        </p:attrNameLst>
                                      </p:cBhvr>
                                      <p:to>
                                        <p:strVal val="visible"/>
                                      </p:to>
                                    </p:set>
                                    <p:anim calcmode="lin" valueType="num">
                                      <p:cBhvr>
                                        <p:cTn id="11" dur="5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62">
                                            <p:txEl>
                                              <p:pRg st="1" end="1"/>
                                            </p:txEl>
                                          </p:spTgt>
                                        </p:tgtEl>
                                        <p:attrNameLst>
                                          <p:attrName>style.visibility</p:attrName>
                                        </p:attrNameLst>
                                      </p:cBhvr>
                                      <p:to>
                                        <p:strVal val="visible"/>
                                      </p:to>
                                    </p:set>
                                    <p:anim calcmode="lin" valueType="num">
                                      <p:cBhvr>
                                        <p:cTn id="17" dur="500" fill="hold"/>
                                        <p:tgtEl>
                                          <p:spTgt spid="6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62">
                                            <p:txEl>
                                              <p:pRg st="2" end="2"/>
                                            </p:txEl>
                                          </p:spTgt>
                                        </p:tgtEl>
                                        <p:attrNameLst>
                                          <p:attrName>style.visibility</p:attrName>
                                        </p:attrNameLst>
                                      </p:cBhvr>
                                      <p:to>
                                        <p:strVal val="visible"/>
                                      </p:to>
                                    </p:set>
                                    <p:anim calcmode="lin" valueType="num">
                                      <p:cBhvr>
                                        <p:cTn id="23" dur="5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62">
                                            <p:txEl>
                                              <p:pRg st="3" end="3"/>
                                            </p:txEl>
                                          </p:spTgt>
                                        </p:tgtEl>
                                        <p:attrNameLst>
                                          <p:attrName>style.visibility</p:attrName>
                                        </p:attrNameLst>
                                      </p:cBhvr>
                                      <p:to>
                                        <p:strVal val="visible"/>
                                      </p:to>
                                    </p:set>
                                    <p:anim calcmode="lin" valueType="num">
                                      <p:cBhvr>
                                        <p:cTn id="29" dur="5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presetClass="entr" presetSubtype="4" presetID="2" grpId="1" fill="hold">
                                  <p:stCondLst>
                                    <p:cond delay="0"/>
                                  </p:stCondLst>
                                  <p:iterate type="el" backwards="0">
                                    <p:tmAbs val="0"/>
                                  </p:iterate>
                                  <p:childTnLst>
                                    <p:set>
                                      <p:cBhvr>
                                        <p:cTn id="34" fill="hold"/>
                                        <p:tgtEl>
                                          <p:spTgt spid="62">
                                            <p:txEl>
                                              <p:pRg st="4" end="4"/>
                                            </p:txEl>
                                          </p:spTgt>
                                        </p:tgtEl>
                                        <p:attrNameLst>
                                          <p:attrName>style.visibility</p:attrName>
                                        </p:attrNameLst>
                                      </p:cBhvr>
                                      <p:to>
                                        <p:strVal val="visible"/>
                                      </p:to>
                                    </p:set>
                                    <p:anim calcmode="lin" valueType="num">
                                      <p:cBhvr>
                                        <p:cTn id="35" dur="500" fill="hold"/>
                                        <p:tgtEl>
                                          <p:spTgt spid="62">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62">
                                            <p:txEl>
                                              <p:pRg st="5" end="5"/>
                                            </p:txEl>
                                          </p:spTgt>
                                        </p:tgtEl>
                                        <p:attrNameLst>
                                          <p:attrName>style.visibility</p:attrName>
                                        </p:attrNameLst>
                                      </p:cBhvr>
                                      <p:to>
                                        <p:strVal val="visible"/>
                                      </p:to>
                                    </p:set>
                                    <p:anim calcmode="lin" valueType="num">
                                      <p:cBhvr>
                                        <p:cTn id="41" dur="5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6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62" grpId="1"/>
    </p:bldLst>
  </p:timing>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9" name="Shape 239"/>
          <p:cNvSpPr/>
          <p:nvPr/>
        </p:nvSpPr>
        <p:spPr>
          <a:xfrm>
            <a:off x="533401" y="761999"/>
            <a:ext cx="8229601" cy="967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000">
                <a:solidFill>
                  <a:srgbClr val="FF0000"/>
                </a:solidFill>
              </a:rPr>
              <a:t>Create an original matrix logic problem using the following information.  This </a:t>
            </a:r>
            <a:endParaRPr sz="2000">
              <a:solidFill>
                <a:srgbClr val="FF0000"/>
              </a:solidFill>
            </a:endParaRPr>
          </a:p>
          <a:p>
            <a:pPr lvl="0"/>
            <a:r>
              <a:rPr sz="2000">
                <a:solidFill>
                  <a:srgbClr val="FF0000"/>
                </a:solidFill>
              </a:rPr>
              <a:t>Assignment is due Thursday.</a:t>
            </a:r>
          </a:p>
        </p:txBody>
      </p:sp>
      <p:pic>
        <p:nvPicPr>
          <p:cNvPr id="240" name="image9.jpg" descr="3F426589"/>
          <p:cNvPicPr/>
          <p:nvPr/>
        </p:nvPicPr>
        <p:blipFill>
          <a:blip r:embed="rId2">
            <a:extLst/>
          </a:blip>
          <a:stretch>
            <a:fillRect/>
          </a:stretch>
        </p:blipFill>
        <p:spPr>
          <a:xfrm>
            <a:off x="0" y="0"/>
            <a:ext cx="9144000" cy="8181975"/>
          </a:xfrm>
          <a:prstGeom prst="rect">
            <a:avLst/>
          </a:prstGeom>
          <a:ln w="12700">
            <a:miter lim="400000"/>
          </a:ln>
        </p:spPr>
      </p:pic>
      <p:grpSp>
        <p:nvGrpSpPr>
          <p:cNvPr id="243" name="Group 243"/>
          <p:cNvGrpSpPr/>
          <p:nvPr/>
        </p:nvGrpSpPr>
        <p:grpSpPr>
          <a:xfrm>
            <a:off x="381000" y="685800"/>
            <a:ext cx="5486400" cy="1524000"/>
            <a:chOff x="0" y="0"/>
            <a:chExt cx="5486400" cy="1524000"/>
          </a:xfrm>
        </p:grpSpPr>
        <p:sp>
          <p:nvSpPr>
            <p:cNvPr id="241" name="Shape 241"/>
            <p:cNvSpPr/>
            <p:nvPr/>
          </p:nvSpPr>
          <p:spPr>
            <a:xfrm>
              <a:off x="0" y="0"/>
              <a:ext cx="5486400" cy="1524000"/>
            </a:xfrm>
            <a:prstGeom prst="rect">
              <a:avLst/>
            </a:prstGeom>
            <a:solidFill>
              <a:srgbClr val="F2F2F2"/>
            </a:solidFill>
            <a:ln w="25400" cap="flat">
              <a:solidFill>
                <a:srgbClr val="F2F2F2"/>
              </a:solidFill>
              <a:prstDash val="solid"/>
              <a:bevel/>
            </a:ln>
            <a:effectLst/>
          </p:spPr>
          <p:txBody>
            <a:bodyPr wrap="square" lIns="0" tIns="0" rIns="0" bIns="0" numCol="1" anchor="ctr">
              <a:noAutofit/>
            </a:bodyPr>
            <a:lstStyle/>
            <a:p>
              <a:pPr lvl="0" algn="ctr">
                <a:defRPr sz="2400">
                  <a:solidFill>
                    <a:srgbClr val="FFFFFF"/>
                  </a:solidFill>
                </a:defRPr>
              </a:pPr>
            </a:p>
          </p:txBody>
        </p:sp>
        <p:sp>
          <p:nvSpPr>
            <p:cNvPr id="242" name="Shape 242"/>
            <p:cNvSpPr/>
            <p:nvPr/>
          </p:nvSpPr>
          <p:spPr>
            <a:xfrm>
              <a:off x="0" y="360680"/>
              <a:ext cx="5486400" cy="802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2400">
                  <a:solidFill>
                    <a:srgbClr val="FF0000"/>
                  </a:solidFill>
                </a:defRPr>
              </a:lvl1pPr>
            </a:lstStyle>
            <a:p>
              <a:pPr lvl="0">
                <a:defRPr sz="1800">
                  <a:solidFill>
                    <a:srgbClr val="000000"/>
                  </a:solidFill>
                </a:defRPr>
              </a:pPr>
              <a:r>
                <a:rPr sz="2400">
                  <a:solidFill>
                    <a:srgbClr val="FF0000"/>
                  </a:solidFill>
                </a:rPr>
                <a:t>Create an original Matrix Logic problem.</a:t>
              </a:r>
            </a:p>
          </p:txBody>
        </p:sp>
      </p:grpSp>
      <p:sp>
        <p:nvSpPr>
          <p:cNvPr id="244" name="Shape 244"/>
          <p:cNvSpPr/>
          <p:nvPr/>
        </p:nvSpPr>
        <p:spPr>
          <a:xfrm>
            <a:off x="3657600" y="2819400"/>
            <a:ext cx="4419600" cy="3886200"/>
          </a:xfrm>
          <a:prstGeom prst="rect">
            <a:avLst/>
          </a:prstGeom>
          <a:solidFill>
            <a:srgbClr val="F2F2F2"/>
          </a:solidFill>
          <a:ln w="25400">
            <a:solidFill>
              <a:srgbClr val="F2F2F2"/>
            </a:solidFill>
          </a:ln>
        </p:spPr>
        <p:txBody>
          <a:bodyPr lIns="0" tIns="0" rIns="0" bIns="0" anchor="ctr"/>
          <a:lstStyle/>
          <a:p>
            <a:pPr lvl="0" algn="ctr">
              <a:defRPr>
                <a:solidFill>
                  <a:srgbClr val="FFFFFF"/>
                </a:solidFill>
              </a:defRPr>
            </a:pPr>
          </a:p>
        </p:txBody>
      </p:sp>
      <p:sp>
        <p:nvSpPr>
          <p:cNvPr id="245" name="Shape 245"/>
          <p:cNvSpPr/>
          <p:nvPr/>
        </p:nvSpPr>
        <p:spPr>
          <a:xfrm>
            <a:off x="1676400" y="5181600"/>
            <a:ext cx="1981200" cy="1600200"/>
          </a:xfrm>
          <a:prstGeom prst="rect">
            <a:avLst/>
          </a:prstGeom>
          <a:solidFill>
            <a:srgbClr val="F2F2F2"/>
          </a:solidFill>
          <a:ln w="25400">
            <a:solidFill>
              <a:srgbClr val="F2F2F2"/>
            </a:solidFill>
          </a:ln>
        </p:spPr>
        <p:txBody>
          <a:bodyPr lIns="0" tIns="0" rIns="0" bIns="0" anchor="ctr"/>
          <a:lstStyle/>
          <a:p>
            <a:pPr lvl="0" algn="ctr">
              <a:defRPr>
                <a:solidFill>
                  <a:srgbClr val="FFFFFF"/>
                </a:solidFill>
              </a:defRPr>
            </a:pPr>
          </a:p>
        </p:txBody>
      </p:sp>
      <p:sp>
        <p:nvSpPr>
          <p:cNvPr id="246" name="Shape 246"/>
          <p:cNvSpPr/>
          <p:nvPr/>
        </p:nvSpPr>
        <p:spPr>
          <a:xfrm>
            <a:off x="1142999" y="5410200"/>
            <a:ext cx="6515508" cy="904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marL="533400" indent="-533400">
              <a:buSzPct val="100000"/>
              <a:buAutoNum type="arabicPeriod" startAt="1"/>
            </a:pPr>
            <a:r>
              <a:rPr sz="2800"/>
              <a:t>Use the names Pat, James, and Lori</a:t>
            </a:r>
            <a:endParaRPr sz="2800"/>
          </a:p>
          <a:p>
            <a:pPr lvl="0" marL="533400" indent="-533400">
              <a:buSzPct val="100000"/>
              <a:buAutoNum type="arabicPeriod" startAt="1"/>
            </a:pPr>
            <a:r>
              <a:rPr sz="2800"/>
              <a:t>Use the foods pizza, fish and hotdogs.</a:t>
            </a:r>
          </a:p>
        </p:txBody>
      </p:sp>
    </p:spTree>
  </p:cSld>
  <p:clrMapOvr>
    <a:masterClrMapping/>
  </p:clrMapOvr>
  <p:transition spd="med" advClick="1"/>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48" name="image10.jpg" descr="C:\Documents and Settings\strunci\Local Settings\Temporary Internet Files\Content.IE5\T210ESO9\MPj04310390000[1].jpg"/>
          <p:cNvPicPr/>
          <p:nvPr/>
        </p:nvPicPr>
        <p:blipFill>
          <a:blip r:embed="rId2">
            <a:extLst/>
          </a:blip>
          <a:stretch>
            <a:fillRect/>
          </a:stretch>
        </p:blipFill>
        <p:spPr>
          <a:xfrm>
            <a:off x="0" y="-304800"/>
            <a:ext cx="9372600" cy="9753600"/>
          </a:xfrm>
          <a:prstGeom prst="rect">
            <a:avLst/>
          </a:prstGeom>
          <a:ln w="12700">
            <a:miter lim="400000"/>
          </a:ln>
        </p:spPr>
      </p:pic>
      <p:sp>
        <p:nvSpPr>
          <p:cNvPr id="249" name="Shape 249"/>
          <p:cNvSpPr/>
          <p:nvPr/>
        </p:nvSpPr>
        <p:spPr>
          <a:xfrm>
            <a:off x="6096000" y="5943600"/>
            <a:ext cx="2490599" cy="6883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4000">
                <a:solidFill>
                  <a:srgbClr val="FFFFFF"/>
                </a:solidFill>
              </a:defRPr>
            </a:lvl1pPr>
          </a:lstStyle>
          <a:p>
            <a:pPr lvl="0">
              <a:defRPr b="0" sz="1800">
                <a:solidFill>
                  <a:srgbClr val="000000"/>
                </a:solidFill>
              </a:defRPr>
            </a:pPr>
            <a:r>
              <a:rPr b="1" sz="4000">
                <a:solidFill>
                  <a:srgbClr val="FFFFFF"/>
                </a:solidFill>
              </a:rPr>
              <a:t>That’s All!</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body" idx="1"/>
          </p:nvPr>
        </p:nvSpPr>
        <p:spPr>
          <a:xfrm>
            <a:off x="457200" y="381000"/>
            <a:ext cx="8229600" cy="6477000"/>
          </a:xfrm>
          <a:prstGeom prst="rect">
            <a:avLst/>
          </a:prstGeom>
        </p:spPr>
        <p:txBody>
          <a:bodyPr/>
          <a:lstStyle/>
          <a:p>
            <a:pPr lvl="0" algn="ctr">
              <a:lnSpc>
                <a:spcPct val="90000"/>
              </a:lnSpc>
              <a:spcBef>
                <a:spcPts val="800"/>
              </a:spcBef>
              <a:buSzTx/>
              <a:buNone/>
              <a:defRPr sz="1800"/>
            </a:pPr>
            <a:r>
              <a:rPr sz="3200"/>
              <a:t> </a:t>
            </a:r>
            <a:r>
              <a:rPr b="1" sz="3600"/>
              <a:t>Valid or Invalid?</a:t>
            </a:r>
            <a:endParaRPr b="1" sz="3200"/>
          </a:p>
          <a:p>
            <a:pPr lvl="0">
              <a:lnSpc>
                <a:spcPct val="90000"/>
              </a:lnSpc>
              <a:buSzTx/>
              <a:buNone/>
              <a:defRPr sz="1800"/>
            </a:pPr>
            <a:r>
              <a:rPr sz="3200"/>
              <a:t>   All poodles are dogs.</a:t>
            </a:r>
            <a:endParaRPr sz="3200"/>
          </a:p>
          <a:p>
            <a:pPr lvl="0">
              <a:lnSpc>
                <a:spcPct val="90000"/>
              </a:lnSpc>
              <a:buSzTx/>
              <a:buNone/>
              <a:defRPr sz="1800"/>
            </a:pPr>
            <a:r>
              <a:rPr sz="3200"/>
              <a:t>      All poodles are barking animals.</a:t>
            </a:r>
            <a:endParaRPr sz="3200"/>
          </a:p>
          <a:p>
            <a:pPr lvl="0">
              <a:lnSpc>
                <a:spcPct val="90000"/>
              </a:lnSpc>
              <a:buSzTx/>
              <a:buNone/>
              <a:defRPr sz="1800"/>
            </a:pPr>
            <a:r>
              <a:rPr sz="3200"/>
              <a:t>  Therefore, all dogs are barking animals.</a:t>
            </a:r>
            <a:endParaRPr sz="3200"/>
          </a:p>
          <a:p>
            <a:pPr lvl="0">
              <a:lnSpc>
                <a:spcPct val="90000"/>
              </a:lnSpc>
              <a:buSzTx/>
              <a:buNone/>
              <a:defRPr sz="1800"/>
            </a:pPr>
            <a:r>
              <a:rPr sz="3200"/>
              <a:t> First premise</a:t>
            </a:r>
            <a:endParaRPr sz="3200"/>
          </a:p>
          <a:p>
            <a:pPr lvl="0">
              <a:lnSpc>
                <a:spcPct val="90000"/>
              </a:lnSpc>
              <a:buSzTx/>
              <a:buNone/>
              <a:defRPr sz="1800"/>
            </a:pPr>
            <a:r>
              <a:rPr sz="3200"/>
              <a:t>Second premise</a:t>
            </a:r>
            <a:endParaRPr sz="3200"/>
          </a:p>
          <a:p>
            <a:pPr lvl="0">
              <a:lnSpc>
                <a:spcPct val="90000"/>
              </a:lnSpc>
              <a:buSzTx/>
              <a:buNone/>
              <a:defRPr sz="1800"/>
            </a:pPr>
            <a:r>
              <a:rPr sz="3200"/>
              <a:t>      But when you put the information from the two premises together, you don’t have enough information to conclude anything about all dogs.  </a:t>
            </a:r>
            <a:endParaRPr sz="3200"/>
          </a:p>
          <a:p>
            <a:pPr lvl="0">
              <a:lnSpc>
                <a:spcPct val="90000"/>
              </a:lnSpc>
              <a:buSzTx/>
              <a:buNone/>
              <a:defRPr sz="1800"/>
            </a:pPr>
            <a:r>
              <a:rPr sz="3200"/>
              <a:t>							</a:t>
            </a:r>
            <a:r>
              <a:rPr sz="3200">
                <a:solidFill>
                  <a:srgbClr val="FF0000"/>
                </a:solidFill>
              </a:rPr>
              <a:t>Invalid</a:t>
            </a:r>
            <a:r>
              <a:rPr sz="3200"/>
              <a:t>				</a:t>
            </a:r>
          </a:p>
        </p:txBody>
      </p:sp>
      <p:sp>
        <p:nvSpPr>
          <p:cNvPr id="65" name="Shape 65"/>
          <p:cNvSpPr/>
          <p:nvPr/>
        </p:nvSpPr>
        <p:spPr>
          <a:xfrm flipV="1">
            <a:off x="1752599" y="1295399"/>
            <a:ext cx="1066802" cy="1752601"/>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
        <p:nvSpPr>
          <p:cNvPr id="66" name="Shape 66"/>
          <p:cNvSpPr/>
          <p:nvPr/>
        </p:nvSpPr>
        <p:spPr>
          <a:xfrm flipV="1">
            <a:off x="2133600" y="1752599"/>
            <a:ext cx="1981201" cy="1752601"/>
          </a:xfrm>
          <a:prstGeom prst="line">
            <a:avLst/>
          </a:prstGeom>
          <a:ln>
            <a:solidFill>
              <a:srgbClr val="FF0000"/>
            </a:solidFill>
            <a:tailEnd type="triangle"/>
          </a:ln>
        </p:spPr>
        <p:txBody>
          <a:bodyPr lIns="0" tIns="0" rIns="0" bIns="0"/>
          <a:lstStyle/>
          <a:p>
            <a:pPr lvl="0" defTabSz="457200">
              <a:defRPr sz="1200">
                <a:latin typeface="+mj-lt"/>
                <a:ea typeface="+mj-ea"/>
                <a:cs typeface="+mj-cs"/>
                <a:sym typeface="Helvetica"/>
              </a:defRPr>
            </a:p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9" presetID="15" grpId="1" fill="hold">
                                  <p:stCondLst>
                                    <p:cond delay="0"/>
                                  </p:stCondLst>
                                  <p:iterate type="el" backwards="0">
                                    <p:tmAbs val="0"/>
                                  </p:iterate>
                                  <p:childTnLst>
                                    <p:set>
                                      <p:cBhvr>
                                        <p:cTn id="6" fill="hold"/>
                                        <p:tgtEl>
                                          <p:spTgt spid="64"/>
                                        </p:tgtEl>
                                        <p:attrNameLst>
                                          <p:attrName>style.visibility</p:attrName>
                                        </p:attrNameLst>
                                      </p:cBhvr>
                                      <p:to>
                                        <p:strVal val="visible"/>
                                      </p:to>
                                    </p:set>
                                    <p:anim calcmode="lin" valueType="num">
                                      <p:cBhvr>
                                        <p:cTn id="7" dur="1000" fill="hold"/>
                                        <p:tgtEl>
                                          <p:spTgt spid="64"/>
                                        </p:tgtEl>
                                        <p:attrNameLst>
                                          <p:attrName>ppt_w</p:attrName>
                                        </p:attrNameLst>
                                      </p:cBhvr>
                                      <p:tavLst>
                                        <p:tav tm="0">
                                          <p:val>
                                            <p:fltVal val="0"/>
                                          </p:val>
                                        </p:tav>
                                        <p:tav tm="100000">
                                          <p:val>
                                            <p:strVal val="#ppt_w"/>
                                          </p:val>
                                        </p:tav>
                                      </p:tavLst>
                                    </p:anim>
                                    <p:anim calcmode="lin" valueType="num">
                                      <p:cBhvr>
                                        <p:cTn id="8" dur="1000" fill="hold"/>
                                        <p:tgtEl>
                                          <p:spTgt spid="64"/>
                                        </p:tgtEl>
                                        <p:attrNameLst>
                                          <p:attrName>ppt_h</p:attrName>
                                        </p:attrNameLst>
                                      </p:cBhvr>
                                      <p:tavLst>
                                        <p:tav tm="0">
                                          <p:val>
                                            <p:fltVal val="0"/>
                                          </p:val>
                                        </p:tav>
                                        <p:tav tm="100000">
                                          <p:val>
                                            <p:strVal val="#ppt_h"/>
                                          </p:val>
                                        </p:tav>
                                      </p:tavLst>
                                    </p:anim>
                                    <p:anim calcmode="lin" valueType="num">
                                      <p:cBhvr>
                                        <p:cTn id="9" dur="1000" fill="hold"/>
                                        <p:tgtEl>
                                          <p:spTgt spid="6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4"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body" idx="1"/>
          </p:nvPr>
        </p:nvSpPr>
        <p:spPr>
          <a:xfrm>
            <a:off x="457200" y="457199"/>
            <a:ext cx="8229600" cy="5668965"/>
          </a:xfrm>
          <a:prstGeom prst="rect">
            <a:avLst/>
          </a:prstGeom>
        </p:spPr>
        <p:txBody>
          <a:bodyPr/>
          <a:lstStyle/>
          <a:p>
            <a:pPr lvl="0" marL="322325" indent="-322325" defTabSz="859536">
              <a:lnSpc>
                <a:spcPct val="90000"/>
              </a:lnSpc>
              <a:buSzTx/>
              <a:buNone/>
              <a:defRPr sz="1800"/>
            </a:pPr>
            <a:r>
              <a:rPr sz="3008"/>
              <a:t>  The three statements in this type of logic problem are called an argument.  It has a conclusion that must be supported by two premises.</a:t>
            </a:r>
            <a:endParaRPr sz="3008"/>
          </a:p>
          <a:p>
            <a:pPr lvl="0" marL="322325" indent="-322325" defTabSz="859536">
              <a:lnSpc>
                <a:spcPct val="90000"/>
              </a:lnSpc>
              <a:buSzTx/>
              <a:buNone/>
              <a:defRPr sz="1800"/>
            </a:pPr>
            <a:r>
              <a:rPr sz="3008"/>
              <a:t>  There are three different categories, or sets, in a syllogism.   In the syllogism about dogs, the three sets are</a:t>
            </a:r>
            <a:r>
              <a:rPr sz="3008">
                <a:solidFill>
                  <a:srgbClr val="FF0000"/>
                </a:solidFill>
              </a:rPr>
              <a:t> dogs</a:t>
            </a:r>
            <a:r>
              <a:rPr sz="3008"/>
              <a:t>, </a:t>
            </a:r>
            <a:r>
              <a:rPr sz="3008">
                <a:solidFill>
                  <a:srgbClr val="FF0000"/>
                </a:solidFill>
              </a:rPr>
              <a:t>barking animals</a:t>
            </a:r>
            <a:r>
              <a:rPr sz="3008"/>
              <a:t>, and </a:t>
            </a:r>
            <a:r>
              <a:rPr sz="3008">
                <a:solidFill>
                  <a:srgbClr val="FF0000"/>
                </a:solidFill>
              </a:rPr>
              <a:t>poodles</a:t>
            </a:r>
            <a:r>
              <a:rPr sz="3008"/>
              <a:t>.</a:t>
            </a:r>
            <a:endParaRPr sz="3008"/>
          </a:p>
          <a:p>
            <a:pPr lvl="0" marL="322325" indent="-322325" defTabSz="859536">
              <a:lnSpc>
                <a:spcPct val="90000"/>
              </a:lnSpc>
              <a:buSzTx/>
              <a:buNone/>
              <a:defRPr sz="1800"/>
            </a:pPr>
            <a:r>
              <a:rPr sz="3008"/>
              <a:t>   It is a rule that each statement in a syllogism must contain two of the three sets.</a:t>
            </a:r>
            <a:endParaRPr sz="3008"/>
          </a:p>
          <a:p>
            <a:pPr lvl="0" marL="322325" indent="-322325" defTabSz="859536">
              <a:lnSpc>
                <a:spcPct val="90000"/>
              </a:lnSpc>
              <a:buSzTx/>
              <a:buNone/>
              <a:defRPr sz="1800"/>
            </a:pPr>
            <a:r>
              <a:rPr sz="3008"/>
              <a:t>  It also is a rule that each set must be used only twice.</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8">
                                            <p:bg/>
                                          </p:spTgt>
                                        </p:tgtEl>
                                        <p:attrNameLst>
                                          <p:attrName>style.visibility</p:attrName>
                                        </p:attrNameLst>
                                      </p:cBhvr>
                                      <p:to>
                                        <p:strVal val="visible"/>
                                      </p:to>
                                    </p:set>
                                    <p:anim calcmode="lin" valueType="num">
                                      <p:cBhvr>
                                        <p:cTn id="7" dur="500" fill="hold"/>
                                        <p:tgtEl>
                                          <p:spTgt spid="68">
                                            <p:bg/>
                                          </p:spTgt>
                                        </p:tgtEl>
                                        <p:attrNameLst>
                                          <p:attrName>ppt_x</p:attrName>
                                        </p:attrNameLst>
                                      </p:cBhvr>
                                      <p:tavLst>
                                        <p:tav tm="0">
                                          <p:val>
                                            <p:strVal val="#ppt_x"/>
                                          </p:val>
                                        </p:tav>
                                        <p:tav tm="100000">
                                          <p:val>
                                            <p:strVal val="#ppt_x"/>
                                          </p:val>
                                        </p:tav>
                                      </p:tavLst>
                                    </p:anim>
                                    <p:anim calcmode="lin" valueType="num">
                                      <p:cBhvr>
                                        <p:cTn id="8" dur="500" fill="hold"/>
                                        <p:tgtEl>
                                          <p:spTgt spid="68">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68">
                                            <p:txEl>
                                              <p:pRg st="0" end="0"/>
                                            </p:txEl>
                                          </p:spTgt>
                                        </p:tgtEl>
                                        <p:attrNameLst>
                                          <p:attrName>style.visibility</p:attrName>
                                        </p:attrNameLst>
                                      </p:cBhvr>
                                      <p:to>
                                        <p:strVal val="visible"/>
                                      </p:to>
                                    </p:set>
                                    <p:anim calcmode="lin" valueType="num">
                                      <p:cBhvr>
                                        <p:cTn id="11" dur="5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68">
                                            <p:txEl>
                                              <p:pRg st="1" end="1"/>
                                            </p:txEl>
                                          </p:spTgt>
                                        </p:tgtEl>
                                        <p:attrNameLst>
                                          <p:attrName>style.visibility</p:attrName>
                                        </p:attrNameLst>
                                      </p:cBhvr>
                                      <p:to>
                                        <p:strVal val="visible"/>
                                      </p:to>
                                    </p:set>
                                    <p:anim calcmode="lin" valueType="num">
                                      <p:cBhvr>
                                        <p:cTn id="17" dur="500" fill="hold"/>
                                        <p:tgtEl>
                                          <p:spTgt spid="6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68">
                                            <p:txEl>
                                              <p:pRg st="2" end="2"/>
                                            </p:txEl>
                                          </p:spTgt>
                                        </p:tgtEl>
                                        <p:attrNameLst>
                                          <p:attrName>style.visibility</p:attrName>
                                        </p:attrNameLst>
                                      </p:cBhvr>
                                      <p:to>
                                        <p:strVal val="visible"/>
                                      </p:to>
                                    </p:set>
                                    <p:anim calcmode="lin" valueType="num">
                                      <p:cBhvr>
                                        <p:cTn id="23" dur="500" fill="hold"/>
                                        <p:tgtEl>
                                          <p:spTgt spid="68">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presetClass="entr" presetSubtype="4" presetID="2" grpId="1" fill="hold">
                                  <p:stCondLst>
                                    <p:cond delay="0"/>
                                  </p:stCondLst>
                                  <p:iterate type="el" backwards="0">
                                    <p:tmAbs val="0"/>
                                  </p:iterate>
                                  <p:childTnLst>
                                    <p:set>
                                      <p:cBhvr>
                                        <p:cTn id="28" fill="hold"/>
                                        <p:tgtEl>
                                          <p:spTgt spid="68">
                                            <p:txEl>
                                              <p:pRg st="3" end="3"/>
                                            </p:txEl>
                                          </p:spTgt>
                                        </p:tgtEl>
                                        <p:attrNameLst>
                                          <p:attrName>style.visibility</p:attrName>
                                        </p:attrNameLst>
                                      </p:cBhvr>
                                      <p:to>
                                        <p:strVal val="visible"/>
                                      </p:to>
                                    </p:set>
                                    <p:anim calcmode="lin" valueType="num">
                                      <p:cBhvr>
                                        <p:cTn id="29" dur="500" fill="hold"/>
                                        <p:tgtEl>
                                          <p:spTgt spid="6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6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68"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457200" y="274638"/>
            <a:ext cx="8229600" cy="1143001"/>
          </a:xfrm>
          <a:prstGeom prst="rect">
            <a:avLst/>
          </a:prstGeom>
        </p:spPr>
        <p:txBody>
          <a:bodyPr/>
          <a:lstStyle>
            <a:lvl1pPr>
              <a:defRPr b="1" sz="6000"/>
            </a:lvl1pPr>
          </a:lstStyle>
          <a:p>
            <a:pPr lvl="0">
              <a:defRPr b="0" sz="1800"/>
            </a:pPr>
            <a:r>
              <a:rPr b="1" sz="6000"/>
              <a:t>Sets in Syllogisms</a:t>
            </a:r>
          </a:p>
        </p:txBody>
      </p:sp>
      <p:sp>
        <p:nvSpPr>
          <p:cNvPr id="71" name="Shape 71"/>
          <p:cNvSpPr/>
          <p:nvPr>
            <p:ph type="body" idx="1"/>
          </p:nvPr>
        </p:nvSpPr>
        <p:spPr>
          <a:xfrm>
            <a:off x="457200" y="1600200"/>
            <a:ext cx="8229600" cy="4525963"/>
          </a:xfrm>
          <a:prstGeom prst="rect">
            <a:avLst/>
          </a:prstGeom>
        </p:spPr>
        <p:txBody>
          <a:bodyPr/>
          <a:lstStyle/>
          <a:p>
            <a:pPr lvl="0">
              <a:buSzTx/>
              <a:buNone/>
              <a:defRPr sz="1800"/>
            </a:pPr>
            <a:r>
              <a:rPr sz="3200"/>
              <a:t>What are the sets in this syllogism?</a:t>
            </a:r>
            <a:endParaRPr sz="3200"/>
          </a:p>
          <a:p>
            <a:pPr lvl="0">
              <a:buSzTx/>
              <a:buNone/>
              <a:defRPr sz="1800"/>
            </a:pPr>
            <a:r>
              <a:rPr sz="3200"/>
              <a:t>All flowers are pretty:_______and______</a:t>
            </a:r>
            <a:endParaRPr sz="3200"/>
          </a:p>
          <a:p>
            <a:pPr lvl="0">
              <a:buSzTx/>
              <a:buNone/>
              <a:defRPr sz="1800"/>
            </a:pPr>
            <a:r>
              <a:rPr sz="3200"/>
              <a:t>    All daffodils are flowers:_______and_____</a:t>
            </a:r>
            <a:endParaRPr sz="3200"/>
          </a:p>
          <a:p>
            <a:pPr lvl="0">
              <a:buSzTx/>
              <a:buNone/>
              <a:defRPr sz="1800"/>
            </a:pPr>
            <a:r>
              <a:rPr sz="3200"/>
              <a:t>Therefore, all daffodils are pretty:_____&amp;____</a:t>
            </a:r>
            <a:endParaRPr sz="3200"/>
          </a:p>
          <a:p>
            <a:pPr lvl="0">
              <a:buSzTx/>
              <a:buNone/>
              <a:defRPr sz="1800"/>
            </a:pPr>
            <a:endParaRPr sz="3200"/>
          </a:p>
          <a:p>
            <a:pPr lvl="0">
              <a:buSzTx/>
              <a:buNone/>
              <a:defRPr sz="1800"/>
            </a:pPr>
            <a:r>
              <a:rPr sz="3200"/>
              <a:t>Is this a valid syllogism?</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